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5"/>
  </p:notesMasterIdLst>
  <p:sldIdLst>
    <p:sldId id="256" r:id="rId2"/>
    <p:sldId id="257" r:id="rId3"/>
    <p:sldId id="258" r:id="rId4"/>
    <p:sldId id="298" r:id="rId5"/>
    <p:sldId id="271" r:id="rId6"/>
    <p:sldId id="299" r:id="rId7"/>
    <p:sldId id="273" r:id="rId8"/>
    <p:sldId id="274" r:id="rId9"/>
    <p:sldId id="275" r:id="rId10"/>
    <p:sldId id="280" r:id="rId11"/>
    <p:sldId id="277" r:id="rId12"/>
    <p:sldId id="278" r:id="rId13"/>
    <p:sldId id="279" r:id="rId14"/>
    <p:sldId id="281" r:id="rId15"/>
    <p:sldId id="282" r:id="rId16"/>
    <p:sldId id="289" r:id="rId17"/>
    <p:sldId id="290" r:id="rId18"/>
    <p:sldId id="283" r:id="rId19"/>
    <p:sldId id="288" r:id="rId20"/>
    <p:sldId id="291" r:id="rId21"/>
    <p:sldId id="285" r:id="rId22"/>
    <p:sldId id="284" r:id="rId23"/>
    <p:sldId id="292" r:id="rId24"/>
    <p:sldId id="300" r:id="rId25"/>
    <p:sldId id="286" r:id="rId26"/>
    <p:sldId id="293" r:id="rId27"/>
    <p:sldId id="296" r:id="rId28"/>
    <p:sldId id="297" r:id="rId29"/>
    <p:sldId id="295" r:id="rId30"/>
    <p:sldId id="301" r:id="rId31"/>
    <p:sldId id="302" r:id="rId32"/>
    <p:sldId id="304" r:id="rId33"/>
    <p:sldId id="306" r:id="rId34"/>
    <p:sldId id="305" r:id="rId35"/>
    <p:sldId id="269" r:id="rId36"/>
    <p:sldId id="307" r:id="rId37"/>
    <p:sldId id="308" r:id="rId38"/>
    <p:sldId id="261" r:id="rId39"/>
    <p:sldId id="309" r:id="rId40"/>
    <p:sldId id="310" r:id="rId41"/>
    <p:sldId id="311" r:id="rId42"/>
    <p:sldId id="312" r:id="rId43"/>
    <p:sldId id="267" r:id="rId44"/>
  </p:sldIdLst>
  <p:sldSz cx="12192000" cy="6858000"/>
  <p:notesSz cx="6858000" cy="9144000"/>
  <p:embeddedFontLst>
    <p:embeddedFont>
      <p:font typeface="思源黑体 CN Bold" panose="020B0800000000000000" pitchFamily="34" charset="-128"/>
      <p:bold r:id="rId46"/>
    </p:embeddedFont>
    <p:embeddedFont>
      <p:font typeface="思源黑体 CN Heavy" panose="020B0A00000000000000" pitchFamily="34" charset="-128"/>
      <p:bold r:id="rId47"/>
    </p:embeddedFont>
    <p:embeddedFont>
      <p:font typeface="思源黑体 CN Medium" panose="020B0600000000000000" pitchFamily="34" charset="-128"/>
      <p:regular r:id="rId48"/>
    </p:embeddedFont>
    <p:embeddedFont>
      <p:font typeface="等线" panose="02010600030101010101" pitchFamily="2" charset="-122"/>
      <p:regular r:id="rId49"/>
      <p:bold r:id="rId50"/>
    </p:embeddedFont>
    <p:embeddedFont>
      <p:font typeface="等线 Light" panose="02010600030101010101" pitchFamily="2" charset="-122"/>
      <p:regular r:id="rId51"/>
    </p:embeddedFont>
    <p:embeddedFont>
      <p:font typeface="Segoe UI" panose="020B0502040204020203" pitchFamily="34" charset="0"/>
      <p:regular r:id="rId52"/>
      <p:bold r:id="rId53"/>
      <p:italic r:id="rId54"/>
      <p:boldItalic r:id="rId5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271" userDrawn="1">
          <p15:clr>
            <a:srgbClr val="A4A3A4"/>
          </p15:clr>
        </p15:guide>
        <p15:guide id="4" pos="3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88" autoAdjust="0"/>
    <p:restoredTop sz="94665"/>
  </p:normalViewPr>
  <p:slideViewPr>
    <p:cSldViewPr snapToGrid="0" showGuides="1">
      <p:cViewPr varScale="1">
        <p:scale>
          <a:sx n="107" d="100"/>
          <a:sy n="107" d="100"/>
        </p:scale>
        <p:origin x="464" y="168"/>
      </p:cViewPr>
      <p:guideLst>
        <p:guide orient="horz" pos="2160"/>
        <p:guide pos="3840"/>
        <p:guide orient="horz" pos="3271"/>
        <p:guide pos="325"/>
      </p:guideLst>
    </p:cSldViewPr>
  </p:slideViewPr>
  <p:notesTextViewPr>
    <p:cViewPr>
      <p:scale>
        <a:sx n="1" d="1"/>
        <a:sy n="1" d="1"/>
      </p:scale>
      <p:origin x="0" y="0"/>
    </p:cViewPr>
  </p:notesTextViewPr>
  <p:sorterViewPr>
    <p:cViewPr>
      <p:scale>
        <a:sx n="100" d="100"/>
        <a:sy n="100" d="100"/>
      </p:scale>
      <p:origin x="0" y="-7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03B0D-3F5E-B648-9EBE-0A3BD93B015E}" type="datetimeFigureOut">
              <a:rPr kumimoji="1" lang="zh-CN" altLang="en-US" smtClean="0"/>
              <a:t>2019/12/23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FF67E-5222-FF4E-A0AF-518FED881A9A}" type="slidenum">
              <a:rPr kumimoji="1" lang="zh-CN" altLang="en-US" smtClean="0"/>
              <a:t>‹#›</a:t>
            </a:fld>
            <a:endParaRPr kumimoji="1" lang="zh-CN" altLang="en-US"/>
          </a:p>
        </p:txBody>
      </p:sp>
    </p:spTree>
    <p:extLst>
      <p:ext uri="{BB962C8B-B14F-4D97-AF65-F5344CB8AC3E}">
        <p14:creationId xmlns:p14="http://schemas.microsoft.com/office/powerpoint/2010/main" val="1204958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5CFF67E-5222-FF4E-A0AF-518FED881A9A}" type="slidenum">
              <a:rPr kumimoji="1" lang="zh-CN" altLang="en-US" smtClean="0"/>
              <a:t>29</a:t>
            </a:fld>
            <a:endParaRPr kumimoji="1" lang="zh-CN" altLang="en-US"/>
          </a:p>
        </p:txBody>
      </p:sp>
    </p:spTree>
    <p:extLst>
      <p:ext uri="{BB962C8B-B14F-4D97-AF65-F5344CB8AC3E}">
        <p14:creationId xmlns:p14="http://schemas.microsoft.com/office/powerpoint/2010/main" val="218211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7570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6979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80177-4311-471E-A54E-FC66D802153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A5049A1-6B97-450B-8B54-29059D994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0E7720A-666B-46D7-8788-0CD541B4F10F}"/>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5" name="页脚占位符 4">
            <a:extLst>
              <a:ext uri="{FF2B5EF4-FFF2-40B4-BE49-F238E27FC236}">
                <a16:creationId xmlns:a16="http://schemas.microsoft.com/office/drawing/2014/main" id="{7D85410A-1E45-4AE1-B238-C21B8E5301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B7521F-E939-42F6-A639-98D25D907C1B}"/>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470668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4B9D8-344B-4DFA-BED9-828D7FF73B3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220E5B-E810-4E35-94A8-6F51529BBC6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4926E7-6FCC-40D4-A6D0-830871952F20}"/>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5" name="页脚占位符 4">
            <a:extLst>
              <a:ext uri="{FF2B5EF4-FFF2-40B4-BE49-F238E27FC236}">
                <a16:creationId xmlns:a16="http://schemas.microsoft.com/office/drawing/2014/main" id="{51F4CD33-0814-41DA-8273-73FBFFAFF6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89DCF0-4998-4D84-B8AF-A1B2A1DCF0EE}"/>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229188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0358B1-75A8-4DC7-BBA5-1FA34EA30C3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1F1D87-C16E-45BB-87B6-81B9BC760D5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892AA9-3662-4784-94E5-CB88AF4B944E}"/>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5" name="页脚占位符 4">
            <a:extLst>
              <a:ext uri="{FF2B5EF4-FFF2-40B4-BE49-F238E27FC236}">
                <a16:creationId xmlns:a16="http://schemas.microsoft.com/office/drawing/2014/main" id="{478D4D5A-BAB0-4F60-B3D2-C7D094A24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CA198B-67CC-4BCF-8019-A25640F94BFD}"/>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2244079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08390-8450-456F-921F-079B271FBE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8C0F0F-A2FB-4DEE-AB0F-98AA2DD731E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843126-B29B-4774-88B1-52EE751702B2}"/>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5" name="页脚占位符 4">
            <a:extLst>
              <a:ext uri="{FF2B5EF4-FFF2-40B4-BE49-F238E27FC236}">
                <a16:creationId xmlns:a16="http://schemas.microsoft.com/office/drawing/2014/main" id="{64C4E0E5-B742-428F-9B3E-67D521E14B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1F72FC-8DC4-49F1-ABE8-68F60F7CFBB1}"/>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411222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0C3EAC-D242-4BFB-9205-4D235CA2A98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69FEA11-8710-4401-93E4-10572315E9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920172E-D1E6-4BD2-9F37-EF5EA6E7F234}"/>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5" name="页脚占位符 4">
            <a:extLst>
              <a:ext uri="{FF2B5EF4-FFF2-40B4-BE49-F238E27FC236}">
                <a16:creationId xmlns:a16="http://schemas.microsoft.com/office/drawing/2014/main" id="{FFD2E28B-F177-417B-8AAD-3387C56DAF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86B4A0-E8E8-4501-BC30-6A52D67EE9CB}"/>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4052817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ED29C-C35B-4FA6-ACDC-12C2D347FB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E0DF4-F2D6-49CB-807A-2732554C0CE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74D739A-2A6D-4873-B8B4-033E90F5CCF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75AD00B-F736-478D-94F4-602F06DF3D56}"/>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6" name="页脚占位符 5">
            <a:extLst>
              <a:ext uri="{FF2B5EF4-FFF2-40B4-BE49-F238E27FC236}">
                <a16:creationId xmlns:a16="http://schemas.microsoft.com/office/drawing/2014/main" id="{258EFC03-D24D-4D38-8999-0E4A85B192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205854-11D4-4FA3-9468-79FFC16EDF4E}"/>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3630751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F1492-DE3F-4FBB-95C7-EDBA28661BD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54FB35-E133-4438-879D-78F6F2CFB1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FD468F-B386-4CAC-B874-0AC4598D190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696B076-FB52-4444-BF37-7D4FFE6C4A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19F1CA6-D577-4CAB-A142-F40D1F737EC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58CE3A-3B53-4397-B792-6281EAF7A3D3}"/>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8" name="页脚占位符 7">
            <a:extLst>
              <a:ext uri="{FF2B5EF4-FFF2-40B4-BE49-F238E27FC236}">
                <a16:creationId xmlns:a16="http://schemas.microsoft.com/office/drawing/2014/main" id="{C4D7A9AE-9B5C-4084-BF72-47CDDF261D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A23F47A-C96B-4C27-9A29-E008ADA33A8E}"/>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289370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CC206-697F-417C-8117-FC855654849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9108531-653D-40A8-9B3A-C94ACD25432D}"/>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4" name="页脚占位符 3">
            <a:extLst>
              <a:ext uri="{FF2B5EF4-FFF2-40B4-BE49-F238E27FC236}">
                <a16:creationId xmlns:a16="http://schemas.microsoft.com/office/drawing/2014/main" id="{1F38FDC1-25FF-4DA8-97B0-D9F3F079D7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0803086-751D-4C51-8514-93C68F1AEFBC}"/>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249476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315BAB-B50E-4798-9DAA-2C8B46597F69}"/>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3" name="页脚占位符 2">
            <a:extLst>
              <a:ext uri="{FF2B5EF4-FFF2-40B4-BE49-F238E27FC236}">
                <a16:creationId xmlns:a16="http://schemas.microsoft.com/office/drawing/2014/main" id="{329D3E61-380B-4312-9888-99A1B325534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2D58281-E8F6-4095-AB87-95F599ABC3FC}"/>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194322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829DC-47CE-43DD-A2DF-356ACC807B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391C37-88E7-421B-8E44-682401E119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264F53-5898-4A32-B60E-1E4A6AB16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3E1AF4-D081-4CF0-854C-9B74DC99D0CE}"/>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6" name="页脚占位符 5">
            <a:extLst>
              <a:ext uri="{FF2B5EF4-FFF2-40B4-BE49-F238E27FC236}">
                <a16:creationId xmlns:a16="http://schemas.microsoft.com/office/drawing/2014/main" id="{D088B550-EA54-4FE6-9136-A2AEAE1E33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BD86CB-E91B-44AB-A61C-843013539603}"/>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1664089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2B8D2-A5BB-4403-B013-8A41619E70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985838A-AB19-40AB-AB3E-93F01AA911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A095176-CED8-43A1-B24F-8DB3F01D0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70168F-463A-4804-91E3-CD7FF1499FA9}"/>
              </a:ext>
            </a:extLst>
          </p:cNvPr>
          <p:cNvSpPr>
            <a:spLocks noGrp="1"/>
          </p:cNvSpPr>
          <p:nvPr>
            <p:ph type="dt" sz="half" idx="10"/>
          </p:nvPr>
        </p:nvSpPr>
        <p:spPr/>
        <p:txBody>
          <a:bodyPr/>
          <a:lstStyle/>
          <a:p>
            <a:fld id="{5DB7DA26-7FE2-4728-B834-C9BDCAD112B8}" type="datetimeFigureOut">
              <a:rPr lang="zh-CN" altLang="en-US" smtClean="0"/>
              <a:t>2019/12/23</a:t>
            </a:fld>
            <a:endParaRPr lang="zh-CN" altLang="en-US"/>
          </a:p>
        </p:txBody>
      </p:sp>
      <p:sp>
        <p:nvSpPr>
          <p:cNvPr id="6" name="页脚占位符 5">
            <a:extLst>
              <a:ext uri="{FF2B5EF4-FFF2-40B4-BE49-F238E27FC236}">
                <a16:creationId xmlns:a16="http://schemas.microsoft.com/office/drawing/2014/main" id="{FF37DB18-E97E-4518-AB83-19ABBE59CE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A053A3-8EA3-49B3-91FB-10D3B869CBC4}"/>
              </a:ext>
            </a:extLst>
          </p:cNvPr>
          <p:cNvSpPr>
            <a:spLocks noGrp="1"/>
          </p:cNvSpPr>
          <p:nvPr>
            <p:ph type="sldNum" sz="quarter" idx="12"/>
          </p:nvPr>
        </p:nvSpPr>
        <p:spPr/>
        <p:txBody>
          <a:body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1336166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rgbClr val="CDCDCD"/>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68B1F3-5733-43E6-B5F8-82F483911E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CDAFAE6-F665-4985-9CD1-5B81DCB762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89EB4E-AED6-4FB0-9312-DB669A6B1E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7DA26-7FE2-4728-B834-C9BDCAD112B8}" type="datetimeFigureOut">
              <a:rPr lang="zh-CN" altLang="en-US" smtClean="0"/>
              <a:t>2019/12/23</a:t>
            </a:fld>
            <a:endParaRPr lang="zh-CN" altLang="en-US"/>
          </a:p>
        </p:txBody>
      </p:sp>
      <p:sp>
        <p:nvSpPr>
          <p:cNvPr id="5" name="页脚占位符 4">
            <a:extLst>
              <a:ext uri="{FF2B5EF4-FFF2-40B4-BE49-F238E27FC236}">
                <a16:creationId xmlns:a16="http://schemas.microsoft.com/office/drawing/2014/main" id="{932D29F0-55D0-4146-8741-24737F502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0186EDF-7002-400A-8EF4-D36001FC40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A1AB3-1D21-4892-9BF8-6B9E53C34479}" type="slidenum">
              <a:rPr lang="zh-CN" altLang="en-US" smtClean="0"/>
              <a:t>‹#›</a:t>
            </a:fld>
            <a:endParaRPr lang="zh-CN" altLang="en-US"/>
          </a:p>
        </p:txBody>
      </p:sp>
    </p:spTree>
    <p:extLst>
      <p:ext uri="{BB962C8B-B14F-4D97-AF65-F5344CB8AC3E}">
        <p14:creationId xmlns:p14="http://schemas.microsoft.com/office/powerpoint/2010/main" val="843793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vajs/dva/issues/134" TargetMode="External"/><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hyperlink" Target="https://github.com/catcuts/catsblog/issues/4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172.30.11.50:8090/pages/viewpage.action?pageId=13083799"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irrorjs/mirror" TargetMode="External"/><Relationship Id="rId2" Type="http://schemas.openxmlformats.org/officeDocument/2006/relationships/hyperlink" Target="https://github.com/rematch/rematch"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172.30.11.50:8090/pages/viewpage.action?pageId=13083970"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facebook/react/issues/12039"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ifird/react-keeper" TargetMode="External"/><Relationship Id="rId2" Type="http://schemas.openxmlformats.org/officeDocument/2006/relationships/hyperlink" Target="https://github.com/fi3ework/react-live-route" TargetMode="External"/><Relationship Id="rId1" Type="http://schemas.openxmlformats.org/officeDocument/2006/relationships/slideLayout" Target="../slideLayouts/slideLayout4.xml"/><Relationship Id="rId5" Type="http://schemas.openxmlformats.org/officeDocument/2006/relationships/hyperlink" Target="https://github.com/StructureBuilder/react-keep-alive" TargetMode="External"/><Relationship Id="rId4" Type="http://schemas.openxmlformats.org/officeDocument/2006/relationships/hyperlink" Target="https://github.com/CJY0208/react-router-cache-rou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矩形 1">
            <a:extLst>
              <a:ext uri="{FF2B5EF4-FFF2-40B4-BE49-F238E27FC236}">
                <a16:creationId xmlns:a16="http://schemas.microsoft.com/office/drawing/2014/main" id="{38C51943-88DD-4682-A548-FF2D84C75119}"/>
              </a:ext>
            </a:extLst>
          </p:cNvPr>
          <p:cNvSpPr/>
          <p:nvPr/>
        </p:nvSpPr>
        <p:spPr>
          <a:xfrm>
            <a:off x="1085850" y="2363907"/>
            <a:ext cx="10020300" cy="2457450"/>
          </a:xfrm>
          <a:prstGeom prst="rect">
            <a:avLst/>
          </a:prstGeom>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文本框 3">
            <a:extLst>
              <a:ext uri="{FF2B5EF4-FFF2-40B4-BE49-F238E27FC236}">
                <a16:creationId xmlns:a16="http://schemas.microsoft.com/office/drawing/2014/main" id="{6EA50D69-B6E6-4B5F-A1CF-A1B43E89C8EB}"/>
              </a:ext>
            </a:extLst>
          </p:cNvPr>
          <p:cNvSpPr txBox="1"/>
          <p:nvPr/>
        </p:nvSpPr>
        <p:spPr>
          <a:xfrm>
            <a:off x="3236119" y="1938668"/>
            <a:ext cx="5700712" cy="707886"/>
          </a:xfrm>
          <a:prstGeom prst="rect">
            <a:avLst/>
          </a:prstGeom>
        </p:spPr>
        <p:txBody>
          <a:bodyPr wrap="square" rtlCol="0">
            <a:spAutoFit/>
          </a:bodyPr>
          <a:lstStyle/>
          <a:p>
            <a:pPr algn="ctr"/>
            <a:r>
              <a:rPr lang="zh-CN" altLang="en-US" sz="4000" dirty="0">
                <a:solidFill>
                  <a:schemeClr val="bg2">
                    <a:lumMod val="10000"/>
                  </a:schemeClr>
                </a:solidFill>
                <a:latin typeface="思源黑体 CN Bold" panose="020B0800000000000000" pitchFamily="34" charset="-122"/>
                <a:ea typeface="思源黑体 CN Bold" panose="020B0800000000000000" pitchFamily="34" charset="-122"/>
              </a:rPr>
              <a:t>云记账项目 </a:t>
            </a:r>
            <a:r>
              <a:rPr lang="en-US" altLang="zh-CN" sz="4000" dirty="0">
                <a:solidFill>
                  <a:schemeClr val="bg2">
                    <a:lumMod val="10000"/>
                  </a:schemeClr>
                </a:solidFill>
                <a:latin typeface="思源黑体 CN Bold" panose="020B0800000000000000" pitchFamily="34" charset="-122"/>
                <a:ea typeface="思源黑体 CN Bold" panose="020B0800000000000000" pitchFamily="34" charset="-122"/>
              </a:rPr>
              <a:t>React</a:t>
            </a:r>
            <a:r>
              <a:rPr lang="zh-CN" altLang="en-US" sz="4000" dirty="0">
                <a:solidFill>
                  <a:schemeClr val="bg2">
                    <a:lumMod val="10000"/>
                  </a:schemeClr>
                </a:solidFill>
                <a:latin typeface="思源黑体 CN Bold" panose="020B0800000000000000" pitchFamily="34" charset="-122"/>
                <a:ea typeface="思源黑体 CN Bold" panose="020B0800000000000000" pitchFamily="34" charset="-122"/>
              </a:rPr>
              <a:t> 实践</a:t>
            </a:r>
          </a:p>
        </p:txBody>
      </p:sp>
      <p:sp>
        <p:nvSpPr>
          <p:cNvPr id="7" name="文本框 6">
            <a:extLst>
              <a:ext uri="{FF2B5EF4-FFF2-40B4-BE49-F238E27FC236}">
                <a16:creationId xmlns:a16="http://schemas.microsoft.com/office/drawing/2014/main" id="{7D7F95ED-FCB1-4458-8F2F-DB694425978F}"/>
              </a:ext>
            </a:extLst>
          </p:cNvPr>
          <p:cNvSpPr txBox="1"/>
          <p:nvPr/>
        </p:nvSpPr>
        <p:spPr>
          <a:xfrm>
            <a:off x="4938712" y="3292747"/>
            <a:ext cx="2295525" cy="338554"/>
          </a:xfrm>
          <a:prstGeom prst="rect">
            <a:avLst/>
          </a:prstGeom>
        </p:spPr>
        <p:txBody>
          <a:bodyPr wrap="square" rtlCol="0">
            <a:spAutoFit/>
          </a:bodyPr>
          <a:lstStyle/>
          <a:p>
            <a:pPr algn="ct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云记账项目组</a:t>
            </a:r>
          </a:p>
        </p:txBody>
      </p:sp>
      <p:sp>
        <p:nvSpPr>
          <p:cNvPr id="8" name="文本框 7">
            <a:extLst>
              <a:ext uri="{FF2B5EF4-FFF2-40B4-BE49-F238E27FC236}">
                <a16:creationId xmlns:a16="http://schemas.microsoft.com/office/drawing/2014/main" id="{B119DC64-E907-4AA6-8DE8-17385D0EBF67}"/>
              </a:ext>
            </a:extLst>
          </p:cNvPr>
          <p:cNvSpPr txBox="1"/>
          <p:nvPr/>
        </p:nvSpPr>
        <p:spPr>
          <a:xfrm>
            <a:off x="5135014" y="3632223"/>
            <a:ext cx="1902921" cy="599770"/>
          </a:xfrm>
          <a:prstGeom prst="rect">
            <a:avLst/>
          </a:prstGeom>
        </p:spPr>
        <p:txBody>
          <a:bodyPr wrap="square" rtlCol="0">
            <a:spAutoFit/>
          </a:bodyPr>
          <a:lstStyle>
            <a:defPPr>
              <a:defRPr lang="zh-CN"/>
            </a:defPPr>
            <a:lvl1pPr>
              <a:defRPr sz="1600">
                <a:latin typeface="思源黑体 CN Light" panose="020B0300000000000000" pitchFamily="34" charset="-122"/>
                <a:ea typeface="思源黑体 CN Light" panose="020B0300000000000000" pitchFamily="34" charset="-122"/>
              </a:defRPr>
            </a:lvl1pPr>
          </a:lstStyle>
          <a:p>
            <a:pPr algn="ct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2019</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年</a:t>
            </a: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12</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月</a:t>
            </a: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20</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日</a:t>
            </a:r>
          </a:p>
        </p:txBody>
      </p:sp>
    </p:spTree>
    <p:extLst>
      <p:ext uri="{BB962C8B-B14F-4D97-AF65-F5344CB8AC3E}">
        <p14:creationId xmlns:p14="http://schemas.microsoft.com/office/powerpoint/2010/main" val="381655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8767C1-73DF-E74B-A19A-592F95BC0687}"/>
              </a:ext>
            </a:extLst>
          </p:cNvPr>
          <p:cNvSpPr>
            <a:spLocks noGrp="1"/>
          </p:cNvSpPr>
          <p:nvPr>
            <p:ph type="title"/>
          </p:nvPr>
        </p:nvSpPr>
        <p:spPr/>
        <p:txBody>
          <a:bodyPr/>
          <a:lstStyle/>
          <a:p>
            <a:r>
              <a:rPr kumimoji="1" lang="en-US" altLang="zh-CN" dirty="0"/>
              <a:t>Redux</a:t>
            </a:r>
            <a:r>
              <a:rPr kumimoji="1" lang="zh-CN" altLang="en-US" dirty="0"/>
              <a:t> 数据流</a:t>
            </a:r>
          </a:p>
        </p:txBody>
      </p:sp>
      <p:sp>
        <p:nvSpPr>
          <p:cNvPr id="3" name="内容占位符 2">
            <a:extLst>
              <a:ext uri="{FF2B5EF4-FFF2-40B4-BE49-F238E27FC236}">
                <a16:creationId xmlns:a16="http://schemas.microsoft.com/office/drawing/2014/main" id="{EEE36626-1A52-1147-A478-C6B4296DB9EB}"/>
              </a:ext>
            </a:extLst>
          </p:cNvPr>
          <p:cNvSpPr>
            <a:spLocks noGrp="1"/>
          </p:cNvSpPr>
          <p:nvPr>
            <p:ph idx="1"/>
          </p:nvPr>
        </p:nvSpPr>
        <p:spPr/>
        <p:txBody>
          <a:bodyPr/>
          <a:lstStyle/>
          <a:p>
            <a:r>
              <a:rPr kumimoji="1" lang="en-US" altLang="zh-CN" dirty="0"/>
              <a:t>Store</a:t>
            </a:r>
          </a:p>
          <a:p>
            <a:endParaRPr kumimoji="1" lang="en-US" altLang="zh-CN" dirty="0"/>
          </a:p>
          <a:p>
            <a:r>
              <a:rPr kumimoji="1" lang="en-US" altLang="zh-CN" dirty="0"/>
              <a:t>Action</a:t>
            </a:r>
            <a:r>
              <a:rPr kumimoji="1" lang="zh-CN" altLang="en-US" dirty="0"/>
              <a:t> </a:t>
            </a:r>
            <a:endParaRPr kumimoji="1" lang="en-US" altLang="zh-CN" dirty="0"/>
          </a:p>
          <a:p>
            <a:pPr marL="0" indent="0">
              <a:buNone/>
            </a:pPr>
            <a:endParaRPr kumimoji="1" lang="en-US" altLang="zh-CN" dirty="0"/>
          </a:p>
          <a:p>
            <a:r>
              <a:rPr kumimoji="1" lang="en-US" altLang="zh-CN" dirty="0"/>
              <a:t>Reducer</a:t>
            </a: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2710078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49A70C0-404A-0547-94D6-A3E93849F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490" y="-221199"/>
            <a:ext cx="10933201" cy="7300397"/>
          </a:xfrm>
          <a:prstGeom prst="rect">
            <a:avLst/>
          </a:prstGeom>
        </p:spPr>
      </p:pic>
    </p:spTree>
    <p:extLst>
      <p:ext uri="{BB962C8B-B14F-4D97-AF65-F5344CB8AC3E}">
        <p14:creationId xmlns:p14="http://schemas.microsoft.com/office/powerpoint/2010/main" val="135709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DB59A1-5E66-E045-BD12-C902A0687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147" y="-195943"/>
            <a:ext cx="9050179" cy="7249886"/>
          </a:xfrm>
          <a:prstGeom prst="rect">
            <a:avLst/>
          </a:prstGeom>
        </p:spPr>
      </p:pic>
    </p:spTree>
    <p:extLst>
      <p:ext uri="{BB962C8B-B14F-4D97-AF65-F5344CB8AC3E}">
        <p14:creationId xmlns:p14="http://schemas.microsoft.com/office/powerpoint/2010/main" val="2281910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FA55838-DB11-684A-8F17-C1227399F352}"/>
              </a:ext>
            </a:extLst>
          </p:cNvPr>
          <p:cNvSpPr>
            <a:spLocks noGrp="1"/>
          </p:cNvSpPr>
          <p:nvPr>
            <p:ph type="title"/>
          </p:nvPr>
        </p:nvSpPr>
        <p:spPr>
          <a:xfrm>
            <a:off x="838200" y="365125"/>
            <a:ext cx="10515600" cy="1325563"/>
          </a:xfrm>
        </p:spPr>
        <p:txBody>
          <a:bodyPr/>
          <a:lstStyle/>
          <a:p>
            <a:r>
              <a:rPr kumimoji="1" lang="zh-CN" altLang="en-US" dirty="0"/>
              <a:t>为什么不用原生 </a:t>
            </a:r>
            <a:r>
              <a:rPr kumimoji="1" lang="en-US" altLang="zh-CN" dirty="0"/>
              <a:t>Redux</a:t>
            </a:r>
            <a:endParaRPr kumimoji="1" lang="zh-CN" altLang="en-US" dirty="0"/>
          </a:p>
        </p:txBody>
      </p:sp>
      <p:sp>
        <p:nvSpPr>
          <p:cNvPr id="5" name="内容占位符 2">
            <a:extLst>
              <a:ext uri="{FF2B5EF4-FFF2-40B4-BE49-F238E27FC236}">
                <a16:creationId xmlns:a16="http://schemas.microsoft.com/office/drawing/2014/main" id="{2B51DE32-6545-854E-91B7-EBFBA6A3693D}"/>
              </a:ext>
            </a:extLst>
          </p:cNvPr>
          <p:cNvSpPr>
            <a:spLocks noGrp="1"/>
          </p:cNvSpPr>
          <p:nvPr>
            <p:ph idx="1"/>
          </p:nvPr>
        </p:nvSpPr>
        <p:spPr>
          <a:xfrm>
            <a:off x="838200" y="1825625"/>
            <a:ext cx="10515600" cy="4351338"/>
          </a:xfrm>
        </p:spPr>
        <p:txBody>
          <a:bodyPr>
            <a:normAutofit fontScale="92500" lnSpcReduction="20000"/>
          </a:bodyPr>
          <a:lstStyle/>
          <a:p>
            <a:r>
              <a:rPr kumimoji="1" lang="en-US" altLang="zh-CN" dirty="0"/>
              <a:t>Action</a:t>
            </a:r>
            <a:r>
              <a:rPr kumimoji="1" lang="zh-CN" altLang="en-US" dirty="0"/>
              <a:t> 模板代码繁杂</a:t>
            </a:r>
            <a:endParaRPr kumimoji="1" lang="en-US" altLang="zh-CN" dirty="0"/>
          </a:p>
          <a:p>
            <a:pPr lvl="1"/>
            <a:endParaRPr kumimoji="1" lang="en-US" altLang="zh-CN" dirty="0"/>
          </a:p>
          <a:p>
            <a:pPr lvl="1"/>
            <a:r>
              <a:rPr kumimoji="1" lang="en-US" altLang="zh-CN" dirty="0"/>
              <a:t>type</a:t>
            </a:r>
            <a:r>
              <a:rPr kumimoji="1" lang="zh-CN" altLang="en-US" dirty="0"/>
              <a:t> 声明</a:t>
            </a:r>
            <a:endParaRPr kumimoji="1" lang="en-US" altLang="zh-CN" dirty="0"/>
          </a:p>
          <a:p>
            <a:pPr lvl="1"/>
            <a:r>
              <a:rPr kumimoji="1" lang="en-US" altLang="zh-CN" dirty="0" err="1"/>
              <a:t>createActions</a:t>
            </a:r>
            <a:r>
              <a:rPr kumimoji="1" lang="zh-CN" altLang="en-US" dirty="0"/>
              <a:t> 方法</a:t>
            </a:r>
            <a:endParaRPr kumimoji="1" lang="en-US" altLang="zh-CN" dirty="0"/>
          </a:p>
          <a:p>
            <a:pPr marL="0" indent="0">
              <a:buNone/>
            </a:pPr>
            <a:endParaRPr kumimoji="1" lang="en-US" altLang="zh-CN" dirty="0"/>
          </a:p>
          <a:p>
            <a:r>
              <a:rPr kumimoji="1" lang="en-US" altLang="zh-CN" dirty="0"/>
              <a:t>Reducer</a:t>
            </a:r>
            <a:r>
              <a:rPr kumimoji="1" lang="zh-CN" altLang="en-US" dirty="0"/>
              <a:t> 中大量 </a:t>
            </a:r>
            <a:r>
              <a:rPr kumimoji="1" lang="en-US" altLang="zh-CN" dirty="0"/>
              <a:t>switch</a:t>
            </a:r>
            <a:r>
              <a:rPr kumimoji="1" lang="zh-CN" altLang="en-US" dirty="0"/>
              <a:t> </a:t>
            </a:r>
            <a:r>
              <a:rPr kumimoji="1" lang="en-US" altLang="zh-CN" dirty="0"/>
              <a:t>case</a:t>
            </a:r>
            <a:r>
              <a:rPr kumimoji="1" lang="zh-CN" altLang="en-US" dirty="0"/>
              <a:t> 判断 </a:t>
            </a:r>
            <a:r>
              <a:rPr kumimoji="1" lang="en-US" altLang="zh-CN" dirty="0"/>
              <a:t>action</a:t>
            </a:r>
            <a:r>
              <a:rPr kumimoji="1" lang="zh-CN" altLang="en-US" dirty="0"/>
              <a:t> </a:t>
            </a:r>
            <a:r>
              <a:rPr kumimoji="1" lang="en-US" altLang="zh-CN" dirty="0"/>
              <a:t>type</a:t>
            </a:r>
          </a:p>
          <a:p>
            <a:endParaRPr kumimoji="1" lang="en-US" altLang="zh-CN" dirty="0"/>
          </a:p>
          <a:p>
            <a:r>
              <a:rPr kumimoji="1" lang="zh-CN" altLang="en-US" dirty="0"/>
              <a:t>异步处理</a:t>
            </a:r>
            <a:endParaRPr kumimoji="1" lang="en-US" altLang="zh-CN" dirty="0"/>
          </a:p>
          <a:p>
            <a:pPr lvl="1"/>
            <a:endParaRPr kumimoji="1" lang="en-US" altLang="zh-CN" dirty="0"/>
          </a:p>
          <a:p>
            <a:pPr lvl="1"/>
            <a:r>
              <a:rPr kumimoji="1" lang="en-US" altLang="zh-CN" dirty="0"/>
              <a:t>Redux-</a:t>
            </a:r>
            <a:r>
              <a:rPr kumimoji="1" lang="en-US" altLang="zh-CN" dirty="0" err="1"/>
              <a:t>thunk</a:t>
            </a:r>
            <a:endParaRPr kumimoji="1" lang="en-US" altLang="zh-CN" dirty="0"/>
          </a:p>
          <a:p>
            <a:pPr lvl="1"/>
            <a:r>
              <a:rPr kumimoji="1" lang="en-US" altLang="zh-CN" dirty="0"/>
              <a:t>Redux-saga</a:t>
            </a:r>
          </a:p>
          <a:p>
            <a:pPr lvl="1"/>
            <a:r>
              <a:rPr kumimoji="1" lang="en-US" altLang="zh-CN" dirty="0"/>
              <a:t>…</a:t>
            </a:r>
          </a:p>
          <a:p>
            <a:endParaRPr kumimoji="1" lang="zh-CN" altLang="en-US" dirty="0"/>
          </a:p>
        </p:txBody>
      </p:sp>
    </p:spTree>
    <p:extLst>
      <p:ext uri="{BB962C8B-B14F-4D97-AF65-F5344CB8AC3E}">
        <p14:creationId xmlns:p14="http://schemas.microsoft.com/office/powerpoint/2010/main" val="127840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FA55838-DB11-684A-8F17-C1227399F352}"/>
              </a:ext>
            </a:extLst>
          </p:cNvPr>
          <p:cNvSpPr>
            <a:spLocks noGrp="1"/>
          </p:cNvSpPr>
          <p:nvPr>
            <p:ph type="title"/>
          </p:nvPr>
        </p:nvSpPr>
        <p:spPr>
          <a:xfrm>
            <a:off x="838200" y="365125"/>
            <a:ext cx="10515600" cy="1325563"/>
          </a:xfrm>
        </p:spPr>
        <p:txBody>
          <a:bodyPr/>
          <a:lstStyle/>
          <a:p>
            <a:r>
              <a:rPr kumimoji="1" lang="en-US" altLang="zh-CN" dirty="0"/>
              <a:t>Redux</a:t>
            </a:r>
            <a:r>
              <a:rPr kumimoji="1" lang="zh-CN" altLang="en-US" dirty="0"/>
              <a:t> 封装简化</a:t>
            </a:r>
          </a:p>
        </p:txBody>
      </p:sp>
      <p:sp>
        <p:nvSpPr>
          <p:cNvPr id="5" name="内容占位符 2">
            <a:extLst>
              <a:ext uri="{FF2B5EF4-FFF2-40B4-BE49-F238E27FC236}">
                <a16:creationId xmlns:a16="http://schemas.microsoft.com/office/drawing/2014/main" id="{2B51DE32-6545-854E-91B7-EBFBA6A3693D}"/>
              </a:ext>
            </a:extLst>
          </p:cNvPr>
          <p:cNvSpPr>
            <a:spLocks noGrp="1"/>
          </p:cNvSpPr>
          <p:nvPr>
            <p:ph idx="1"/>
          </p:nvPr>
        </p:nvSpPr>
        <p:spPr>
          <a:xfrm>
            <a:off x="838200" y="1825625"/>
            <a:ext cx="10515600" cy="4351338"/>
          </a:xfrm>
        </p:spPr>
        <p:txBody>
          <a:bodyPr>
            <a:normAutofit/>
          </a:bodyPr>
          <a:lstStyle/>
          <a:p>
            <a:pPr marL="0" indent="0">
              <a:buNone/>
            </a:pPr>
            <a:endParaRPr kumimoji="1" lang="en-US" altLang="zh-CN" dirty="0"/>
          </a:p>
          <a:p>
            <a:r>
              <a:rPr kumimoji="1" lang="zh-CN" altLang="en-US" dirty="0"/>
              <a:t>增加 </a:t>
            </a:r>
            <a:r>
              <a:rPr kumimoji="1" lang="en-US" altLang="zh-CN" dirty="0"/>
              <a:t>effects</a:t>
            </a:r>
            <a:r>
              <a:rPr kumimoji="1" lang="zh-CN" altLang="en-US" dirty="0"/>
              <a:t> 模块，专用于处理异步请求等副作用</a:t>
            </a:r>
            <a:endParaRPr kumimoji="1" lang="en-US" altLang="zh-CN" dirty="0"/>
          </a:p>
          <a:p>
            <a:pPr lvl="1">
              <a:spcBef>
                <a:spcPts val="1100"/>
              </a:spcBef>
              <a:spcAft>
                <a:spcPts val="600"/>
              </a:spcAft>
            </a:pPr>
            <a:r>
              <a:rPr kumimoji="1" lang="en-US" altLang="zh-CN" dirty="0" err="1"/>
              <a:t>Async</a:t>
            </a:r>
            <a:r>
              <a:rPr kumimoji="1" lang="zh-CN" altLang="en-US" dirty="0"/>
              <a:t> </a:t>
            </a:r>
            <a:r>
              <a:rPr kumimoji="1" lang="en-US" altLang="zh-CN" dirty="0"/>
              <a:t>await</a:t>
            </a:r>
            <a:r>
              <a:rPr kumimoji="1" lang="zh-CN" altLang="en-US" dirty="0"/>
              <a:t> 处理异步流程</a:t>
            </a:r>
            <a:endParaRPr kumimoji="1" lang="en-US" altLang="zh-CN" dirty="0"/>
          </a:p>
          <a:p>
            <a:pPr lvl="1">
              <a:spcAft>
                <a:spcPts val="600"/>
              </a:spcAft>
            </a:pPr>
            <a:r>
              <a:rPr kumimoji="1" lang="zh-CN" altLang="en-US" dirty="0"/>
              <a:t>组件中 </a:t>
            </a:r>
            <a:r>
              <a:rPr kumimoji="1" lang="en-US" altLang="zh-CN" dirty="0"/>
              <a:t>dispatch</a:t>
            </a:r>
            <a:r>
              <a:rPr kumimoji="1" lang="zh-CN" altLang="en-US" dirty="0"/>
              <a:t> 可触发 </a:t>
            </a:r>
            <a:r>
              <a:rPr kumimoji="1" lang="en-US" altLang="zh-CN" dirty="0"/>
              <a:t>effects</a:t>
            </a:r>
          </a:p>
          <a:p>
            <a:pPr lvl="1">
              <a:spcAft>
                <a:spcPts val="600"/>
              </a:spcAft>
            </a:pPr>
            <a:r>
              <a:rPr kumimoji="1" lang="en-US" altLang="zh-CN" dirty="0"/>
              <a:t>Effects</a:t>
            </a:r>
            <a:r>
              <a:rPr kumimoji="1" lang="zh-CN" altLang="en-US" dirty="0"/>
              <a:t> 中触发 </a:t>
            </a:r>
            <a:r>
              <a:rPr kumimoji="1" lang="en-US" altLang="zh-CN" dirty="0"/>
              <a:t>action</a:t>
            </a:r>
            <a:r>
              <a:rPr kumimoji="1" lang="zh-CN" altLang="en-US" dirty="0"/>
              <a:t>，</a:t>
            </a:r>
            <a:r>
              <a:rPr kumimoji="1" lang="en-US" altLang="zh-CN" dirty="0"/>
              <a:t>reducer</a:t>
            </a:r>
            <a:r>
              <a:rPr kumimoji="1" lang="zh-CN" altLang="en-US" dirty="0"/>
              <a:t> 更新 </a:t>
            </a:r>
            <a:r>
              <a:rPr kumimoji="1" lang="en-US" altLang="zh-CN" dirty="0"/>
              <a:t>store</a:t>
            </a:r>
          </a:p>
          <a:p>
            <a:r>
              <a:rPr kumimoji="1" lang="en-US" altLang="zh-CN" dirty="0"/>
              <a:t>Reducer</a:t>
            </a:r>
            <a:r>
              <a:rPr kumimoji="1" lang="zh-CN" altLang="en-US" dirty="0"/>
              <a:t> 和 </a:t>
            </a:r>
            <a:r>
              <a:rPr kumimoji="1" lang="en-US" altLang="zh-CN" dirty="0"/>
              <a:t>action</a:t>
            </a:r>
            <a:r>
              <a:rPr kumimoji="1" lang="zh-CN" altLang="en-US" dirty="0"/>
              <a:t> 合并定义，减少 </a:t>
            </a:r>
            <a:r>
              <a:rPr kumimoji="1" lang="en-US" altLang="zh-CN" dirty="0"/>
              <a:t>action</a:t>
            </a:r>
            <a:r>
              <a:rPr kumimoji="1" lang="zh-CN" altLang="en-US" dirty="0"/>
              <a:t> 数量，简化代码</a:t>
            </a:r>
            <a:endParaRPr kumimoji="1" lang="en-US" altLang="zh-CN" dirty="0"/>
          </a:p>
          <a:p>
            <a:endParaRPr kumimoji="1" lang="en-US" altLang="zh-CN" dirty="0"/>
          </a:p>
          <a:p>
            <a:r>
              <a:rPr kumimoji="1" lang="zh-CN" altLang="en-US" dirty="0"/>
              <a:t>就是 </a:t>
            </a:r>
            <a:r>
              <a:rPr kumimoji="1" lang="en-US" altLang="zh-CN" dirty="0" err="1"/>
              <a:t>dva</a:t>
            </a:r>
            <a:r>
              <a:rPr kumimoji="1" lang="zh-CN" altLang="en-US" dirty="0"/>
              <a:t>？ </a:t>
            </a:r>
            <a:endParaRPr kumimoji="1" lang="en-US" altLang="zh-CN" dirty="0"/>
          </a:p>
        </p:txBody>
      </p:sp>
    </p:spTree>
    <p:extLst>
      <p:ext uri="{BB962C8B-B14F-4D97-AF65-F5344CB8AC3E}">
        <p14:creationId xmlns:p14="http://schemas.microsoft.com/office/powerpoint/2010/main" val="2754572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FA55838-DB11-684A-8F17-C1227399F352}"/>
              </a:ext>
            </a:extLst>
          </p:cNvPr>
          <p:cNvSpPr>
            <a:spLocks noGrp="1"/>
          </p:cNvSpPr>
          <p:nvPr>
            <p:ph type="title"/>
          </p:nvPr>
        </p:nvSpPr>
        <p:spPr>
          <a:xfrm>
            <a:off x="838200" y="365125"/>
            <a:ext cx="10515600" cy="1325563"/>
          </a:xfrm>
        </p:spPr>
        <p:txBody>
          <a:bodyPr/>
          <a:lstStyle/>
          <a:p>
            <a:r>
              <a:rPr kumimoji="1" lang="zh-CN" altLang="en-US" dirty="0"/>
              <a:t>为什么不是 </a:t>
            </a:r>
            <a:r>
              <a:rPr kumimoji="1" lang="en-US" altLang="zh-CN" dirty="0" err="1"/>
              <a:t>DvaJS</a:t>
            </a:r>
            <a:endParaRPr kumimoji="1" lang="zh-CN" altLang="en-US" dirty="0"/>
          </a:p>
        </p:txBody>
      </p:sp>
      <p:sp>
        <p:nvSpPr>
          <p:cNvPr id="5" name="内容占位符 2">
            <a:extLst>
              <a:ext uri="{FF2B5EF4-FFF2-40B4-BE49-F238E27FC236}">
                <a16:creationId xmlns:a16="http://schemas.microsoft.com/office/drawing/2014/main" id="{2B51DE32-6545-854E-91B7-EBFBA6A3693D}"/>
              </a:ext>
            </a:extLst>
          </p:cNvPr>
          <p:cNvSpPr>
            <a:spLocks noGrp="1"/>
          </p:cNvSpPr>
          <p:nvPr>
            <p:ph idx="1"/>
          </p:nvPr>
        </p:nvSpPr>
        <p:spPr>
          <a:xfrm>
            <a:off x="838200" y="1825625"/>
            <a:ext cx="10515600" cy="4351338"/>
          </a:xfrm>
        </p:spPr>
        <p:txBody>
          <a:bodyPr>
            <a:normAutofit/>
          </a:bodyPr>
          <a:lstStyle/>
          <a:p>
            <a:pPr marL="0" indent="0">
              <a:buNone/>
            </a:pPr>
            <a:endParaRPr kumimoji="1" lang="en-US" altLang="zh-CN" dirty="0"/>
          </a:p>
          <a:p>
            <a:r>
              <a:rPr kumimoji="1" lang="en-US" altLang="zh-CN" dirty="0" err="1"/>
              <a:t>Dva</a:t>
            </a:r>
            <a:r>
              <a:rPr kumimoji="1" lang="zh-CN" altLang="en-US" dirty="0"/>
              <a:t> </a:t>
            </a:r>
            <a:r>
              <a:rPr kumimoji="1" lang="en-US" altLang="zh-CN" dirty="0"/>
              <a:t>Router</a:t>
            </a:r>
            <a:r>
              <a:rPr kumimoji="1" lang="zh-CN" altLang="en-US" dirty="0"/>
              <a:t> 不支持缓存</a:t>
            </a:r>
            <a:endParaRPr kumimoji="1" lang="en-US" altLang="zh-CN" dirty="0"/>
          </a:p>
          <a:p>
            <a:endParaRPr kumimoji="1" lang="en-US" altLang="zh-CN" dirty="0"/>
          </a:p>
          <a:p>
            <a:r>
              <a:rPr kumimoji="1" lang="en-US" altLang="zh-CN" dirty="0" err="1"/>
              <a:t>Dva</a:t>
            </a:r>
            <a:r>
              <a:rPr kumimoji="1" lang="zh-CN" altLang="en-US" dirty="0"/>
              <a:t> </a:t>
            </a:r>
            <a:r>
              <a:rPr kumimoji="1" lang="en-US" altLang="zh-CN" dirty="0"/>
              <a:t>model</a:t>
            </a:r>
            <a:r>
              <a:rPr kumimoji="1" lang="zh-CN" altLang="en-US" dirty="0"/>
              <a:t> </a:t>
            </a:r>
            <a:endParaRPr kumimoji="1" lang="en-US" altLang="zh-CN" dirty="0"/>
          </a:p>
          <a:p>
            <a:endParaRPr kumimoji="1" lang="en-US" altLang="zh-CN" dirty="0"/>
          </a:p>
          <a:p>
            <a:r>
              <a:rPr kumimoji="1" lang="zh-CN" altLang="en-US" dirty="0"/>
              <a:t>复杂的 </a:t>
            </a:r>
            <a:r>
              <a:rPr kumimoji="1" lang="en-US" altLang="zh-CN" dirty="0"/>
              <a:t>saga</a:t>
            </a:r>
          </a:p>
          <a:p>
            <a:endParaRPr kumimoji="1" lang="en-US" altLang="zh-CN" dirty="0"/>
          </a:p>
          <a:p>
            <a:pPr marL="0" indent="0">
              <a:buNone/>
            </a:pPr>
            <a:endParaRPr kumimoji="1" lang="en-US" altLang="zh-CN" dirty="0"/>
          </a:p>
          <a:p>
            <a:pPr marL="457200" lvl="1" indent="0">
              <a:buNone/>
            </a:pPr>
            <a:endParaRPr kumimoji="1" lang="en-US" altLang="zh-CN" dirty="0"/>
          </a:p>
          <a:p>
            <a:pPr marL="0" indent="0">
              <a:buNone/>
            </a:pPr>
            <a:endParaRPr kumimoji="1" lang="en-US" altLang="zh-CN" dirty="0"/>
          </a:p>
          <a:p>
            <a:pPr marL="0" indent="0">
              <a:buNone/>
            </a:pPr>
            <a:endParaRPr kumimoji="1" lang="en-US" altLang="zh-CN" dirty="0"/>
          </a:p>
        </p:txBody>
      </p:sp>
    </p:spTree>
    <p:extLst>
      <p:ext uri="{BB962C8B-B14F-4D97-AF65-F5344CB8AC3E}">
        <p14:creationId xmlns:p14="http://schemas.microsoft.com/office/powerpoint/2010/main" val="1417500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15D69-7447-4C47-8903-9DE928CDD6CF}"/>
              </a:ext>
            </a:extLst>
          </p:cNvPr>
          <p:cNvSpPr>
            <a:spLocks noGrp="1"/>
          </p:cNvSpPr>
          <p:nvPr>
            <p:ph type="title"/>
          </p:nvPr>
        </p:nvSpPr>
        <p:spPr>
          <a:xfrm>
            <a:off x="752472" y="-92088"/>
            <a:ext cx="10515600" cy="1325563"/>
          </a:xfrm>
        </p:spPr>
        <p:txBody>
          <a:bodyPr/>
          <a:lstStyle/>
          <a:p>
            <a:r>
              <a:rPr kumimoji="1" lang="en-US" altLang="zh-CN" dirty="0"/>
              <a:t>Saga</a:t>
            </a:r>
            <a:r>
              <a:rPr kumimoji="1" lang="zh-CN" altLang="en-US" dirty="0"/>
              <a:t> </a:t>
            </a:r>
            <a:r>
              <a:rPr kumimoji="1" lang="en-US" altLang="zh-CN" dirty="0"/>
              <a:t>vs</a:t>
            </a:r>
            <a:r>
              <a:rPr kumimoji="1" lang="zh-CN" altLang="en-US" dirty="0"/>
              <a:t> </a:t>
            </a:r>
            <a:r>
              <a:rPr kumimoji="1" lang="en-US" altLang="zh-CN" dirty="0" err="1"/>
              <a:t>async</a:t>
            </a:r>
            <a:r>
              <a:rPr kumimoji="1" lang="zh-CN" altLang="en-US" dirty="0"/>
              <a:t> </a:t>
            </a:r>
            <a:r>
              <a:rPr kumimoji="1" lang="en-US" altLang="zh-CN" dirty="0"/>
              <a:t>await</a:t>
            </a:r>
            <a:endParaRPr kumimoji="1" lang="zh-CN" altLang="en-US" dirty="0"/>
          </a:p>
        </p:txBody>
      </p:sp>
      <p:pic>
        <p:nvPicPr>
          <p:cNvPr id="4" name="图片 3">
            <a:extLst>
              <a:ext uri="{FF2B5EF4-FFF2-40B4-BE49-F238E27FC236}">
                <a16:creationId xmlns:a16="http://schemas.microsoft.com/office/drawing/2014/main" id="{077E7BAF-48EE-1D4F-9C97-761BEFB76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39" y="228600"/>
            <a:ext cx="10885865" cy="7257243"/>
          </a:xfrm>
          <a:prstGeom prst="rect">
            <a:avLst/>
          </a:prstGeom>
        </p:spPr>
      </p:pic>
    </p:spTree>
    <p:extLst>
      <p:ext uri="{BB962C8B-B14F-4D97-AF65-F5344CB8AC3E}">
        <p14:creationId xmlns:p14="http://schemas.microsoft.com/office/powerpoint/2010/main" val="977658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114F9-1CCC-834D-B13E-7797CA143CC4}"/>
              </a:ext>
            </a:extLst>
          </p:cNvPr>
          <p:cNvSpPr>
            <a:spLocks noGrp="1"/>
          </p:cNvSpPr>
          <p:nvPr>
            <p:ph type="title"/>
          </p:nvPr>
        </p:nvSpPr>
        <p:spPr/>
        <p:txBody>
          <a:bodyPr/>
          <a:lstStyle/>
          <a:p>
            <a:r>
              <a:rPr kumimoji="1" lang="zh-CN" altLang="en-US" dirty="0"/>
              <a:t>更强大的 </a:t>
            </a:r>
            <a:r>
              <a:rPr kumimoji="1" lang="en-US" altLang="zh-CN" dirty="0"/>
              <a:t>saga</a:t>
            </a:r>
            <a:endParaRPr kumimoji="1" lang="zh-CN" altLang="en-US" dirty="0"/>
          </a:p>
        </p:txBody>
      </p:sp>
      <p:pic>
        <p:nvPicPr>
          <p:cNvPr id="4" name="图片 3">
            <a:extLst>
              <a:ext uri="{FF2B5EF4-FFF2-40B4-BE49-F238E27FC236}">
                <a16:creationId xmlns:a16="http://schemas.microsoft.com/office/drawing/2014/main" id="{7BC7E930-3DB8-0E4B-8C90-3F412C0282EB}"/>
              </a:ext>
            </a:extLst>
          </p:cNvPr>
          <p:cNvPicPr>
            <a:picLocks noChangeAspect="1"/>
          </p:cNvPicPr>
          <p:nvPr/>
        </p:nvPicPr>
        <p:blipFill>
          <a:blip r:embed="rId2"/>
          <a:stretch>
            <a:fillRect/>
          </a:stretch>
        </p:blipFill>
        <p:spPr>
          <a:xfrm>
            <a:off x="838200" y="2297112"/>
            <a:ext cx="10680700" cy="3149600"/>
          </a:xfrm>
          <a:prstGeom prst="rect">
            <a:avLst/>
          </a:prstGeom>
        </p:spPr>
      </p:pic>
      <p:sp>
        <p:nvSpPr>
          <p:cNvPr id="5" name="文本框 4">
            <a:extLst>
              <a:ext uri="{FF2B5EF4-FFF2-40B4-BE49-F238E27FC236}">
                <a16:creationId xmlns:a16="http://schemas.microsoft.com/office/drawing/2014/main" id="{C6EF4D20-D5D2-2B44-8A8A-14A0C6082049}"/>
              </a:ext>
            </a:extLst>
          </p:cNvPr>
          <p:cNvSpPr txBox="1"/>
          <p:nvPr/>
        </p:nvSpPr>
        <p:spPr>
          <a:xfrm>
            <a:off x="9374881" y="6286500"/>
            <a:ext cx="1138453" cy="369332"/>
          </a:xfrm>
          <a:prstGeom prst="rect">
            <a:avLst/>
          </a:prstGeom>
          <a:noFill/>
        </p:spPr>
        <p:txBody>
          <a:bodyPr wrap="none" rtlCol="0">
            <a:spAutoFit/>
          </a:bodyPr>
          <a:lstStyle/>
          <a:p>
            <a:pPr algn="ctr"/>
            <a:r>
              <a:rPr kumimoji="1" lang="en-US" altLang="zh-CN" dirty="0">
                <a:latin typeface="思源黑体 CN Medium" panose="020B0600000000000000" pitchFamily="34" charset="-122"/>
                <a:ea typeface="思源黑体 CN Medium" panose="020B0600000000000000" pitchFamily="34" charset="-122"/>
                <a:hlinkClick r:id="rId3"/>
              </a:rPr>
              <a:t>issue134</a:t>
            </a:r>
            <a:endParaRPr kumimoji="1" lang="zh-CN" altLang="en-US" dirty="0">
              <a:latin typeface="思源黑体 CN Medium" panose="020B0600000000000000" pitchFamily="34" charset="-122"/>
              <a:ea typeface="思源黑体 CN Medium" panose="020B0600000000000000" pitchFamily="34" charset="-122"/>
            </a:endParaRPr>
          </a:p>
        </p:txBody>
      </p:sp>
      <p:sp>
        <p:nvSpPr>
          <p:cNvPr id="6" name="文本框 5">
            <a:extLst>
              <a:ext uri="{FF2B5EF4-FFF2-40B4-BE49-F238E27FC236}">
                <a16:creationId xmlns:a16="http://schemas.microsoft.com/office/drawing/2014/main" id="{D542D0CE-EF90-0D43-9FB8-3DF3228F50B9}"/>
              </a:ext>
            </a:extLst>
          </p:cNvPr>
          <p:cNvSpPr txBox="1"/>
          <p:nvPr/>
        </p:nvSpPr>
        <p:spPr>
          <a:xfrm>
            <a:off x="10513334" y="6286500"/>
            <a:ext cx="1063112" cy="369332"/>
          </a:xfrm>
          <a:prstGeom prst="rect">
            <a:avLst/>
          </a:prstGeom>
          <a:noFill/>
        </p:spPr>
        <p:txBody>
          <a:bodyPr wrap="none" rtlCol="0">
            <a:spAutoFit/>
          </a:bodyPr>
          <a:lstStyle/>
          <a:p>
            <a:pPr algn="ctr"/>
            <a:r>
              <a:rPr kumimoji="1" lang="en-US" altLang="zh-CN" dirty="0">
                <a:latin typeface="思源黑体 CN Medium" panose="020B0600000000000000" pitchFamily="34" charset="-122"/>
                <a:ea typeface="思源黑体 CN Medium" panose="020B0600000000000000" pitchFamily="34" charset="-122"/>
                <a:hlinkClick r:id="rId4"/>
              </a:rPr>
              <a:t>Issue</a:t>
            </a:r>
            <a:r>
              <a:rPr kumimoji="1" lang="zh-CN" altLang="en-US" dirty="0">
                <a:latin typeface="思源黑体 CN Medium" panose="020B0600000000000000" pitchFamily="34" charset="-122"/>
                <a:ea typeface="思源黑体 CN Medium" panose="020B0600000000000000" pitchFamily="34" charset="-122"/>
                <a:hlinkClick r:id="rId4"/>
              </a:rPr>
              <a:t> </a:t>
            </a:r>
            <a:r>
              <a:rPr kumimoji="1" lang="en-US" altLang="zh-CN" dirty="0">
                <a:latin typeface="思源黑体 CN Medium" panose="020B0600000000000000" pitchFamily="34" charset="-122"/>
                <a:ea typeface="思源黑体 CN Medium" panose="020B0600000000000000" pitchFamily="34" charset="-122"/>
                <a:hlinkClick r:id="rId4"/>
              </a:rPr>
              <a:t>46</a:t>
            </a:r>
            <a:endParaRPr kumimoji="1" lang="en-US" altLang="zh-CN"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230562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FA55838-DB11-684A-8F17-C1227399F352}"/>
              </a:ext>
            </a:extLst>
          </p:cNvPr>
          <p:cNvSpPr>
            <a:spLocks noGrp="1"/>
          </p:cNvSpPr>
          <p:nvPr>
            <p:ph type="title"/>
          </p:nvPr>
        </p:nvSpPr>
        <p:spPr>
          <a:xfrm>
            <a:off x="838200" y="365125"/>
            <a:ext cx="10515600" cy="1325563"/>
          </a:xfrm>
        </p:spPr>
        <p:txBody>
          <a:bodyPr/>
          <a:lstStyle/>
          <a:p>
            <a:r>
              <a:rPr kumimoji="1" lang="en-US" altLang="zh-CN" dirty="0" err="1"/>
              <a:t>Nuomi</a:t>
            </a:r>
            <a:r>
              <a:rPr kumimoji="1" lang="zh-CN" altLang="en-US" dirty="0"/>
              <a:t> </a:t>
            </a:r>
            <a:r>
              <a:rPr kumimoji="1" lang="en-US" altLang="zh-CN" dirty="0"/>
              <a:t>redux</a:t>
            </a:r>
            <a:endParaRPr kumimoji="1" lang="zh-CN" altLang="en-US" dirty="0"/>
          </a:p>
        </p:txBody>
      </p:sp>
      <p:sp>
        <p:nvSpPr>
          <p:cNvPr id="5" name="内容占位符 2">
            <a:extLst>
              <a:ext uri="{FF2B5EF4-FFF2-40B4-BE49-F238E27FC236}">
                <a16:creationId xmlns:a16="http://schemas.microsoft.com/office/drawing/2014/main" id="{2B51DE32-6545-854E-91B7-EBFBA6A3693D}"/>
              </a:ext>
            </a:extLst>
          </p:cNvPr>
          <p:cNvSpPr>
            <a:spLocks noGrp="1"/>
          </p:cNvSpPr>
          <p:nvPr>
            <p:ph idx="1"/>
          </p:nvPr>
        </p:nvSpPr>
        <p:spPr>
          <a:xfrm>
            <a:off x="838200" y="1825625"/>
            <a:ext cx="10515600" cy="4351338"/>
          </a:xfrm>
        </p:spPr>
        <p:txBody>
          <a:bodyPr>
            <a:normAutofit fontScale="77500" lnSpcReduction="20000"/>
          </a:bodyPr>
          <a:lstStyle/>
          <a:p>
            <a:pPr marL="0" indent="0">
              <a:buNone/>
            </a:pPr>
            <a:endParaRPr kumimoji="1" lang="en-US" altLang="zh-CN" dirty="0"/>
          </a:p>
          <a:p>
            <a:r>
              <a:rPr kumimoji="1" lang="zh-CN" altLang="en-US" dirty="0"/>
              <a:t>参考思想：</a:t>
            </a:r>
            <a:r>
              <a:rPr kumimoji="1" lang="en-US" altLang="zh-CN" dirty="0" err="1"/>
              <a:t>Dva</a:t>
            </a:r>
            <a:r>
              <a:rPr kumimoji="1" lang="zh-CN" altLang="en-US" dirty="0"/>
              <a:t>、</a:t>
            </a:r>
            <a:r>
              <a:rPr kumimoji="1" lang="en-US" altLang="zh-CN" dirty="0" err="1"/>
              <a:t>Mobx</a:t>
            </a:r>
            <a:endParaRPr kumimoji="1" lang="en-US" altLang="zh-CN" dirty="0"/>
          </a:p>
          <a:p>
            <a:endParaRPr kumimoji="1" lang="en-US" altLang="zh-CN" dirty="0"/>
          </a:p>
          <a:p>
            <a:r>
              <a:rPr kumimoji="1" lang="en-US" altLang="zh-CN" dirty="0" err="1"/>
              <a:t>api</a:t>
            </a:r>
            <a:r>
              <a:rPr kumimoji="1" lang="zh-CN" altLang="en-US" dirty="0"/>
              <a:t> 使用和 </a:t>
            </a:r>
            <a:r>
              <a:rPr kumimoji="1" lang="en-US" altLang="zh-CN" dirty="0"/>
              <a:t>redux</a:t>
            </a:r>
            <a:r>
              <a:rPr kumimoji="1" lang="zh-CN" altLang="en-US" dirty="0"/>
              <a:t> 原生相同，但更简洁</a:t>
            </a:r>
            <a:endParaRPr kumimoji="1" lang="en-US" altLang="zh-CN" dirty="0"/>
          </a:p>
          <a:p>
            <a:endParaRPr kumimoji="1" lang="en-US" altLang="zh-CN" dirty="0"/>
          </a:p>
          <a:p>
            <a:r>
              <a:rPr kumimoji="1" lang="en-US" altLang="zh-CN" dirty="0"/>
              <a:t>Redux</a:t>
            </a:r>
            <a:r>
              <a:rPr kumimoji="1" lang="zh-CN" altLang="en-US" dirty="0"/>
              <a:t> 关联路由模块，全局单一 </a:t>
            </a:r>
            <a:r>
              <a:rPr kumimoji="1" lang="en-US" altLang="zh-CN" dirty="0"/>
              <a:t>store</a:t>
            </a:r>
          </a:p>
          <a:p>
            <a:endParaRPr kumimoji="1" lang="en-US" altLang="zh-CN" dirty="0"/>
          </a:p>
          <a:p>
            <a:r>
              <a:rPr kumimoji="1" lang="zh-CN" altLang="en-US" dirty="0"/>
              <a:t>调用模块内 </a:t>
            </a:r>
            <a:r>
              <a:rPr kumimoji="1" lang="en-US" altLang="zh-CN" dirty="0"/>
              <a:t>effects</a:t>
            </a:r>
            <a:r>
              <a:rPr kumimoji="1" lang="zh-CN" altLang="en-US" dirty="0"/>
              <a:t>、</a:t>
            </a:r>
            <a:r>
              <a:rPr kumimoji="1" lang="en-US" altLang="zh-CN" dirty="0"/>
              <a:t>actions</a:t>
            </a:r>
            <a:r>
              <a:rPr kumimoji="1" lang="zh-CN" altLang="en-US" dirty="0"/>
              <a:t> 不需要使用命名空间</a:t>
            </a:r>
            <a:endParaRPr kumimoji="1" lang="en-US" altLang="zh-CN" dirty="0"/>
          </a:p>
          <a:p>
            <a:endParaRPr kumimoji="1" lang="en-US" altLang="zh-CN" dirty="0"/>
          </a:p>
          <a:p>
            <a:r>
              <a:rPr kumimoji="1" lang="en-US" altLang="zh-CN" dirty="0" err="1"/>
              <a:t>Async</a:t>
            </a:r>
            <a:r>
              <a:rPr kumimoji="1" lang="zh-CN" altLang="en-US" dirty="0"/>
              <a:t> </a:t>
            </a:r>
            <a:r>
              <a:rPr kumimoji="1" lang="en-US" altLang="zh-CN" dirty="0"/>
              <a:t>await</a:t>
            </a:r>
            <a:r>
              <a:rPr kumimoji="1" lang="zh-CN" altLang="en-US" dirty="0"/>
              <a:t> 简洁异步处理</a:t>
            </a:r>
            <a:endParaRPr kumimoji="1" lang="en-US" altLang="zh-CN" dirty="0"/>
          </a:p>
          <a:p>
            <a:endParaRPr kumimoji="1" lang="en-US" altLang="zh-CN" dirty="0"/>
          </a:p>
          <a:p>
            <a:r>
              <a:rPr kumimoji="1" lang="zh-CN" altLang="en-US" dirty="0"/>
              <a:t>支持对 </a:t>
            </a:r>
            <a:r>
              <a:rPr kumimoji="1" lang="en-US" altLang="zh-CN" dirty="0"/>
              <a:t>effects</a:t>
            </a:r>
            <a:r>
              <a:rPr kumimoji="1" lang="zh-CN" altLang="en-US" dirty="0"/>
              <a:t> 异步函数自动添加 </a:t>
            </a:r>
            <a:r>
              <a:rPr kumimoji="1" lang="en-US" altLang="zh-CN" dirty="0"/>
              <a:t>loading</a:t>
            </a:r>
            <a:r>
              <a:rPr kumimoji="1" lang="zh-CN" altLang="en-US" dirty="0"/>
              <a:t>（类似 </a:t>
            </a:r>
            <a:r>
              <a:rPr kumimoji="1" lang="en-US" altLang="zh-CN" dirty="0" err="1"/>
              <a:t>dva</a:t>
            </a:r>
            <a:r>
              <a:rPr kumimoji="1" lang="zh-CN" altLang="en-US" dirty="0"/>
              <a:t> </a:t>
            </a:r>
            <a:r>
              <a:rPr kumimoji="1" lang="en-US" altLang="zh-CN" dirty="0"/>
              <a:t>loading</a:t>
            </a:r>
            <a:r>
              <a:rPr kumimoji="1" lang="zh-CN" altLang="en-US" dirty="0"/>
              <a:t> 插件）</a:t>
            </a:r>
            <a:endParaRPr kumimoji="1" lang="en-US" altLang="zh-CN" dirty="0"/>
          </a:p>
          <a:p>
            <a:endParaRPr kumimoji="1" lang="en-US" altLang="zh-CN" dirty="0"/>
          </a:p>
          <a:p>
            <a:endParaRPr kumimoji="1" lang="en-US" altLang="zh-CN" dirty="0"/>
          </a:p>
          <a:p>
            <a:pPr marL="0" indent="0">
              <a:buNone/>
            </a:pPr>
            <a:endParaRPr kumimoji="1" lang="en-US" altLang="zh-CN" dirty="0"/>
          </a:p>
          <a:p>
            <a:pPr marL="457200" lvl="1" indent="0">
              <a:buNone/>
            </a:pPr>
            <a:endParaRPr kumimoji="1" lang="en-US" altLang="zh-CN" dirty="0"/>
          </a:p>
          <a:p>
            <a:pPr marL="0" indent="0">
              <a:buNone/>
            </a:pPr>
            <a:endParaRPr kumimoji="1" lang="en-US" altLang="zh-CN" dirty="0"/>
          </a:p>
          <a:p>
            <a:pPr marL="0" indent="0">
              <a:buNone/>
            </a:pPr>
            <a:endParaRPr kumimoji="1" lang="en-US" altLang="zh-CN" dirty="0"/>
          </a:p>
        </p:txBody>
      </p:sp>
    </p:spTree>
    <p:extLst>
      <p:ext uri="{BB962C8B-B14F-4D97-AF65-F5344CB8AC3E}">
        <p14:creationId xmlns:p14="http://schemas.microsoft.com/office/powerpoint/2010/main" val="3567225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9C3C71-0D52-9B48-8177-C9E96AB7C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770" y="-455470"/>
            <a:ext cx="7628413" cy="7705860"/>
          </a:xfrm>
          <a:prstGeom prst="rect">
            <a:avLst/>
          </a:prstGeom>
        </p:spPr>
      </p:pic>
      <p:pic>
        <p:nvPicPr>
          <p:cNvPr id="6" name="图片 5">
            <a:extLst>
              <a:ext uri="{FF2B5EF4-FFF2-40B4-BE49-F238E27FC236}">
                <a16:creationId xmlns:a16="http://schemas.microsoft.com/office/drawing/2014/main" id="{9F97E51C-7980-1541-8BAD-E3B8C5E29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34" y="-242648"/>
            <a:ext cx="7143750" cy="7343296"/>
          </a:xfrm>
          <a:prstGeom prst="rect">
            <a:avLst/>
          </a:prstGeom>
        </p:spPr>
      </p:pic>
    </p:spTree>
    <p:extLst>
      <p:ext uri="{BB962C8B-B14F-4D97-AF65-F5344CB8AC3E}">
        <p14:creationId xmlns:p14="http://schemas.microsoft.com/office/powerpoint/2010/main" val="91414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E836A79-31C2-4AE0-833D-704B75813F8E}"/>
              </a:ext>
            </a:extLst>
          </p:cNvPr>
          <p:cNvSpPr/>
          <p:nvPr/>
        </p:nvSpPr>
        <p:spPr>
          <a:xfrm>
            <a:off x="561975" y="1114424"/>
            <a:ext cx="11115675" cy="5419725"/>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文本框 3">
            <a:extLst>
              <a:ext uri="{FF2B5EF4-FFF2-40B4-BE49-F238E27FC236}">
                <a16:creationId xmlns:a16="http://schemas.microsoft.com/office/drawing/2014/main" id="{A6368524-DC82-4448-B851-3DEC8B371A82}"/>
              </a:ext>
            </a:extLst>
          </p:cNvPr>
          <p:cNvSpPr txBox="1"/>
          <p:nvPr/>
        </p:nvSpPr>
        <p:spPr>
          <a:xfrm>
            <a:off x="5486400" y="827901"/>
            <a:ext cx="1219200" cy="646331"/>
          </a:xfrm>
          <a:prstGeom prst="rect">
            <a:avLst/>
          </a:prstGeom>
        </p:spPr>
        <p:txBody>
          <a:bodyPr wrap="square" rtlCol="0">
            <a:spAutoFit/>
          </a:bodyPr>
          <a:lstStyle/>
          <a:p>
            <a:pPr algn="ctr"/>
            <a:r>
              <a:rPr lang="zh-CN" altLang="en-US" sz="3600" dirty="0">
                <a:latin typeface="思源黑体 CN Bold" panose="020B0800000000000000" pitchFamily="34" charset="-122"/>
                <a:ea typeface="思源黑体 CN Bold" panose="020B0800000000000000" pitchFamily="34" charset="-122"/>
              </a:rPr>
              <a:t>目录</a:t>
            </a:r>
          </a:p>
        </p:txBody>
      </p:sp>
      <p:sp>
        <p:nvSpPr>
          <p:cNvPr id="5" name="文本框 4">
            <a:extLst>
              <a:ext uri="{FF2B5EF4-FFF2-40B4-BE49-F238E27FC236}">
                <a16:creationId xmlns:a16="http://schemas.microsoft.com/office/drawing/2014/main" id="{2041DDF0-04E6-4B91-BC99-D3225FA13A8D}"/>
              </a:ext>
            </a:extLst>
          </p:cNvPr>
          <p:cNvSpPr txBox="1"/>
          <p:nvPr/>
        </p:nvSpPr>
        <p:spPr>
          <a:xfrm>
            <a:off x="5124450" y="1359932"/>
            <a:ext cx="1943100" cy="400110"/>
          </a:xfrm>
          <a:prstGeom prst="rect">
            <a:avLst/>
          </a:prstGeom>
          <a:noFill/>
        </p:spPr>
        <p:txBody>
          <a:bodyPr wrap="square" rtlCol="0">
            <a:spAutoFit/>
          </a:bodyPr>
          <a:lstStyle/>
          <a:p>
            <a:pPr algn="ctr"/>
            <a:r>
              <a:rPr lang="en-US" altLang="zh-CN" sz="2000" dirty="0">
                <a:solidFill>
                  <a:schemeClr val="bg2">
                    <a:lumMod val="25000"/>
                  </a:schemeClr>
                </a:solidFill>
                <a:latin typeface="Segoe UI" panose="020B0502040204020203" pitchFamily="34" charset="0"/>
                <a:ea typeface="微软雅黑" panose="020B0503020204020204" pitchFamily="34" charset="-122"/>
                <a:cs typeface="Segoe UI" panose="020B0502040204020203" pitchFamily="34" charset="0"/>
              </a:rPr>
              <a:t>CONTENTS</a:t>
            </a:r>
            <a:endParaRPr lang="zh-CN" altLang="en-US" sz="2000" dirty="0">
              <a:solidFill>
                <a:schemeClr val="bg2">
                  <a:lumMod val="25000"/>
                </a:schemeClr>
              </a:solidFill>
              <a:latin typeface="Segoe UI" panose="020B0502040204020203" pitchFamily="34" charset="0"/>
              <a:ea typeface="微软雅黑" panose="020B0503020204020204" pitchFamily="34" charset="-122"/>
              <a:cs typeface="Segoe UI" panose="020B0502040204020203" pitchFamily="34" charset="0"/>
            </a:endParaRPr>
          </a:p>
        </p:txBody>
      </p:sp>
      <p:sp useBgFill="1">
        <p:nvSpPr>
          <p:cNvPr id="7" name="文本框 6">
            <a:extLst>
              <a:ext uri="{FF2B5EF4-FFF2-40B4-BE49-F238E27FC236}">
                <a16:creationId xmlns:a16="http://schemas.microsoft.com/office/drawing/2014/main" id="{353940D8-912A-46FD-A71D-86E1F25BC1E7}"/>
              </a:ext>
            </a:extLst>
          </p:cNvPr>
          <p:cNvSpPr txBox="1"/>
          <p:nvPr/>
        </p:nvSpPr>
        <p:spPr>
          <a:xfrm>
            <a:off x="1945746" y="3167390"/>
            <a:ext cx="1629751" cy="523220"/>
          </a:xfrm>
          <a:prstGeom prst="rect">
            <a:avLst/>
          </a:prstGeom>
        </p:spPr>
        <p:txBody>
          <a:bodyPr wrap="square" rtlCol="0">
            <a:spAutoFit/>
          </a:bodyPr>
          <a:lstStyle/>
          <a:p>
            <a:r>
              <a:rPr lang="en-US" altLang="zh-CN" sz="2800" b="1" dirty="0">
                <a:latin typeface="Segoe UI" panose="020B0502040204020203" pitchFamily="34" charset="0"/>
                <a:ea typeface="微软雅黑" panose="020B0503020204020204" pitchFamily="34" charset="-122"/>
                <a:cs typeface="Segoe UI" panose="020B0502040204020203" pitchFamily="34" charset="0"/>
              </a:rPr>
              <a:t>PART 01</a:t>
            </a:r>
            <a:endParaRPr lang="zh-CN" altLang="en-US" sz="2800" b="1" dirty="0">
              <a:latin typeface="Segoe UI" panose="020B0502040204020203" pitchFamily="34" charset="0"/>
              <a:ea typeface="微软雅黑" panose="020B0503020204020204" pitchFamily="34" charset="-122"/>
              <a:cs typeface="Segoe UI" panose="020B0502040204020203" pitchFamily="34" charset="0"/>
            </a:endParaRPr>
          </a:p>
        </p:txBody>
      </p:sp>
      <p:sp useBgFill="1">
        <p:nvSpPr>
          <p:cNvPr id="9" name="文本框 8">
            <a:extLst>
              <a:ext uri="{FF2B5EF4-FFF2-40B4-BE49-F238E27FC236}">
                <a16:creationId xmlns:a16="http://schemas.microsoft.com/office/drawing/2014/main" id="{3E5022A6-08C7-472B-B2A2-9F1179779542}"/>
              </a:ext>
            </a:extLst>
          </p:cNvPr>
          <p:cNvSpPr txBox="1"/>
          <p:nvPr/>
        </p:nvSpPr>
        <p:spPr>
          <a:xfrm>
            <a:off x="1945746" y="3695849"/>
            <a:ext cx="1629751" cy="369332"/>
          </a:xfrm>
          <a:prstGeom prst="rect">
            <a:avLst/>
          </a:prstGeom>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主要技术栈</a:t>
            </a:r>
          </a:p>
        </p:txBody>
      </p:sp>
      <p:sp useBgFill="1">
        <p:nvSpPr>
          <p:cNvPr id="10" name="文本框 9">
            <a:extLst>
              <a:ext uri="{FF2B5EF4-FFF2-40B4-BE49-F238E27FC236}">
                <a16:creationId xmlns:a16="http://schemas.microsoft.com/office/drawing/2014/main" id="{6781AD25-2B4E-4F69-845F-985D239F2C69}"/>
              </a:ext>
            </a:extLst>
          </p:cNvPr>
          <p:cNvSpPr txBox="1"/>
          <p:nvPr/>
        </p:nvSpPr>
        <p:spPr>
          <a:xfrm>
            <a:off x="4228087" y="3167390"/>
            <a:ext cx="1792726" cy="523220"/>
          </a:xfrm>
          <a:prstGeom prst="rect">
            <a:avLst/>
          </a:prstGeom>
        </p:spPr>
        <p:txBody>
          <a:bodyPr wrap="square" rtlCol="0">
            <a:spAutoFit/>
          </a:bodyPr>
          <a:lstStyle>
            <a:defPPr>
              <a:defRPr lang="zh-CN"/>
            </a:defPPr>
            <a:lvl1pPr>
              <a:defRPr sz="2800" b="1">
                <a:latin typeface="Segoe UI" panose="020B0502040204020203" pitchFamily="34" charset="0"/>
                <a:ea typeface="微软雅黑" panose="020B0503020204020204" pitchFamily="34" charset="-122"/>
                <a:cs typeface="Segoe UI" panose="020B0502040204020203" pitchFamily="34" charset="0"/>
              </a:defRPr>
            </a:lvl1pPr>
          </a:lstStyle>
          <a:p>
            <a:r>
              <a:rPr lang="en-US" altLang="zh-CN" dirty="0"/>
              <a:t>PART 02</a:t>
            </a:r>
            <a:endParaRPr lang="zh-CN" altLang="en-US" dirty="0"/>
          </a:p>
        </p:txBody>
      </p:sp>
      <p:sp useBgFill="1">
        <p:nvSpPr>
          <p:cNvPr id="11" name="文本框 10">
            <a:extLst>
              <a:ext uri="{FF2B5EF4-FFF2-40B4-BE49-F238E27FC236}">
                <a16:creationId xmlns:a16="http://schemas.microsoft.com/office/drawing/2014/main" id="{AC1F4520-CD82-4173-B61D-17CE21BD609B}"/>
              </a:ext>
            </a:extLst>
          </p:cNvPr>
          <p:cNvSpPr txBox="1"/>
          <p:nvPr/>
        </p:nvSpPr>
        <p:spPr>
          <a:xfrm>
            <a:off x="4228087" y="3695849"/>
            <a:ext cx="1792726" cy="369332"/>
          </a:xfrm>
          <a:prstGeom prst="rect">
            <a:avLst/>
          </a:prstGeom>
        </p:spPr>
        <p:txBody>
          <a:bodyPr wrap="square" rtlCol="0">
            <a:spAutoFit/>
          </a:bodyPr>
          <a:lstStyle>
            <a:defPPr>
              <a:defRPr lang="zh-CN"/>
            </a:defPPr>
            <a:lvl1pPr>
              <a:defRPr>
                <a:latin typeface="思源黑体 CN Medium" panose="020B0600000000000000" pitchFamily="34" charset="-122"/>
                <a:ea typeface="思源黑体 CN Medium" panose="020B0600000000000000" pitchFamily="34" charset="-122"/>
              </a:defRPr>
            </a:lvl1pPr>
          </a:lstStyle>
          <a:p>
            <a:r>
              <a:rPr lang="en-US" altLang="zh-CN" dirty="0"/>
              <a:t>React</a:t>
            </a:r>
            <a:r>
              <a:rPr lang="zh-CN" altLang="en-US" dirty="0"/>
              <a:t> </a:t>
            </a:r>
            <a:r>
              <a:rPr lang="en-US" altLang="zh-CN" dirty="0"/>
              <a:t>hooks</a:t>
            </a:r>
            <a:endParaRPr lang="zh-CN" altLang="en-US" dirty="0"/>
          </a:p>
        </p:txBody>
      </p:sp>
      <p:sp useBgFill="1">
        <p:nvSpPr>
          <p:cNvPr id="12" name="文本框 11">
            <a:extLst>
              <a:ext uri="{FF2B5EF4-FFF2-40B4-BE49-F238E27FC236}">
                <a16:creationId xmlns:a16="http://schemas.microsoft.com/office/drawing/2014/main" id="{F0A859BF-8E86-42F3-9CBA-EE5CF2E358FA}"/>
              </a:ext>
            </a:extLst>
          </p:cNvPr>
          <p:cNvSpPr txBox="1"/>
          <p:nvPr/>
        </p:nvSpPr>
        <p:spPr>
          <a:xfrm>
            <a:off x="6673403" y="3216660"/>
            <a:ext cx="1792726" cy="523220"/>
          </a:xfrm>
          <a:prstGeom prst="rect">
            <a:avLst/>
          </a:prstGeom>
        </p:spPr>
        <p:txBody>
          <a:bodyPr wrap="square" rtlCol="0">
            <a:spAutoFit/>
          </a:bodyPr>
          <a:lstStyle>
            <a:defPPr>
              <a:defRPr lang="zh-CN"/>
            </a:defPPr>
            <a:lvl1pPr>
              <a:defRPr sz="2800" b="1">
                <a:latin typeface="Segoe UI" panose="020B0502040204020203" pitchFamily="34" charset="0"/>
                <a:ea typeface="微软雅黑" panose="020B0503020204020204" pitchFamily="34" charset="-122"/>
                <a:cs typeface="Segoe UI" panose="020B0502040204020203" pitchFamily="34" charset="0"/>
              </a:defRPr>
            </a:lvl1pPr>
          </a:lstStyle>
          <a:p>
            <a:r>
              <a:rPr lang="en-US" altLang="zh-CN" dirty="0"/>
              <a:t>PART 03</a:t>
            </a:r>
            <a:endParaRPr lang="zh-CN" altLang="en-US" dirty="0"/>
          </a:p>
        </p:txBody>
      </p:sp>
      <p:sp useBgFill="1">
        <p:nvSpPr>
          <p:cNvPr id="13" name="文本框 12">
            <a:extLst>
              <a:ext uri="{FF2B5EF4-FFF2-40B4-BE49-F238E27FC236}">
                <a16:creationId xmlns:a16="http://schemas.microsoft.com/office/drawing/2014/main" id="{F11D51ED-E7C2-43A9-A665-B092059226F4}"/>
              </a:ext>
            </a:extLst>
          </p:cNvPr>
          <p:cNvSpPr txBox="1"/>
          <p:nvPr/>
        </p:nvSpPr>
        <p:spPr>
          <a:xfrm>
            <a:off x="6899031" y="3745119"/>
            <a:ext cx="1173059" cy="369332"/>
          </a:xfrm>
          <a:prstGeom prst="rect">
            <a:avLst/>
          </a:prstGeom>
        </p:spPr>
        <p:txBody>
          <a:bodyPr wrap="square" rtlCol="0">
            <a:spAutoFit/>
          </a:bodyPr>
          <a:lstStyle>
            <a:defPPr>
              <a:defRPr lang="zh-CN"/>
            </a:defPPr>
            <a:lvl1pPr>
              <a:defRPr>
                <a:latin typeface="思源黑体 CN Medium" panose="020B0600000000000000" pitchFamily="34" charset="-122"/>
                <a:ea typeface="思源黑体 CN Medium" panose="020B0600000000000000" pitchFamily="34" charset="-122"/>
              </a:defRPr>
            </a:lvl1pPr>
          </a:lstStyle>
          <a:p>
            <a:r>
              <a:rPr lang="zh-CN" altLang="en-US" dirty="0"/>
              <a:t>组件简介</a:t>
            </a:r>
          </a:p>
        </p:txBody>
      </p:sp>
      <p:sp useBgFill="1">
        <p:nvSpPr>
          <p:cNvPr id="16" name="文本框 15">
            <a:extLst>
              <a:ext uri="{FF2B5EF4-FFF2-40B4-BE49-F238E27FC236}">
                <a16:creationId xmlns:a16="http://schemas.microsoft.com/office/drawing/2014/main" id="{67BBA46F-1FB9-0E4A-A746-9118EF56C26A}"/>
              </a:ext>
            </a:extLst>
          </p:cNvPr>
          <p:cNvSpPr txBox="1"/>
          <p:nvPr/>
        </p:nvSpPr>
        <p:spPr>
          <a:xfrm>
            <a:off x="8766341" y="3236423"/>
            <a:ext cx="1792726" cy="523220"/>
          </a:xfrm>
          <a:prstGeom prst="rect">
            <a:avLst/>
          </a:prstGeom>
        </p:spPr>
        <p:txBody>
          <a:bodyPr wrap="square" rtlCol="0">
            <a:spAutoFit/>
          </a:bodyPr>
          <a:lstStyle>
            <a:defPPr>
              <a:defRPr lang="zh-CN"/>
            </a:defPPr>
            <a:lvl1pPr>
              <a:defRPr sz="2800" b="1">
                <a:latin typeface="Segoe UI" panose="020B0502040204020203" pitchFamily="34" charset="0"/>
                <a:ea typeface="微软雅黑" panose="020B0503020204020204" pitchFamily="34" charset="-122"/>
                <a:cs typeface="Segoe UI" panose="020B0502040204020203" pitchFamily="34" charset="0"/>
              </a:defRPr>
            </a:lvl1pPr>
          </a:lstStyle>
          <a:p>
            <a:r>
              <a:rPr lang="en-US" altLang="zh-CN" dirty="0"/>
              <a:t>PART 04</a:t>
            </a:r>
            <a:endParaRPr lang="zh-CN" altLang="en-US" dirty="0"/>
          </a:p>
        </p:txBody>
      </p:sp>
      <p:sp useBgFill="1">
        <p:nvSpPr>
          <p:cNvPr id="17" name="文本框 16">
            <a:extLst>
              <a:ext uri="{FF2B5EF4-FFF2-40B4-BE49-F238E27FC236}">
                <a16:creationId xmlns:a16="http://schemas.microsoft.com/office/drawing/2014/main" id="{26735D6A-982C-0B4E-B46A-C8E97B631D29}"/>
              </a:ext>
            </a:extLst>
          </p:cNvPr>
          <p:cNvSpPr txBox="1"/>
          <p:nvPr/>
        </p:nvSpPr>
        <p:spPr>
          <a:xfrm>
            <a:off x="9273097" y="3759643"/>
            <a:ext cx="1173059" cy="369332"/>
          </a:xfrm>
          <a:prstGeom prst="rect">
            <a:avLst/>
          </a:prstGeom>
        </p:spPr>
        <p:txBody>
          <a:bodyPr wrap="square" rtlCol="0">
            <a:spAutoFit/>
          </a:bodyPr>
          <a:lstStyle>
            <a:defPPr>
              <a:defRPr lang="zh-CN"/>
            </a:defPPr>
            <a:lvl1pPr>
              <a:defRPr>
                <a:latin typeface="思源黑体 CN Medium" panose="020B0600000000000000" pitchFamily="34" charset="-122"/>
                <a:ea typeface="思源黑体 CN Medium" panose="020B0600000000000000" pitchFamily="34" charset="-122"/>
              </a:defRPr>
            </a:lvl1pPr>
          </a:lstStyle>
          <a:p>
            <a:r>
              <a:rPr lang="zh-CN" altLang="en-US" dirty="0"/>
              <a:t>规划</a:t>
            </a:r>
          </a:p>
        </p:txBody>
      </p:sp>
    </p:spTree>
    <p:extLst>
      <p:ext uri="{BB962C8B-B14F-4D97-AF65-F5344CB8AC3E}">
        <p14:creationId xmlns:p14="http://schemas.microsoft.com/office/powerpoint/2010/main" val="1989276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CBEF2-C875-104F-B825-5D6991462811}"/>
              </a:ext>
            </a:extLst>
          </p:cNvPr>
          <p:cNvSpPr>
            <a:spLocks noGrp="1"/>
          </p:cNvSpPr>
          <p:nvPr>
            <p:ph type="title"/>
          </p:nvPr>
        </p:nvSpPr>
        <p:spPr/>
        <p:txBody>
          <a:bodyPr/>
          <a:lstStyle/>
          <a:p>
            <a:r>
              <a:rPr kumimoji="1" lang="zh-CN" altLang="en-US" dirty="0"/>
              <a:t>进一步简化</a:t>
            </a:r>
          </a:p>
        </p:txBody>
      </p:sp>
      <p:pic>
        <p:nvPicPr>
          <p:cNvPr id="4" name="图片 3">
            <a:extLst>
              <a:ext uri="{FF2B5EF4-FFF2-40B4-BE49-F238E27FC236}">
                <a16:creationId xmlns:a16="http://schemas.microsoft.com/office/drawing/2014/main" id="{923D3F02-4173-3B4D-ACA8-03440C38E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832" y="614362"/>
            <a:ext cx="7596335" cy="6858000"/>
          </a:xfrm>
          <a:prstGeom prst="rect">
            <a:avLst/>
          </a:prstGeom>
        </p:spPr>
      </p:pic>
    </p:spTree>
    <p:extLst>
      <p:ext uri="{BB962C8B-B14F-4D97-AF65-F5344CB8AC3E}">
        <p14:creationId xmlns:p14="http://schemas.microsoft.com/office/powerpoint/2010/main" val="3569371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FFE7D-F1C8-D544-AAFA-7EDAC8FE7B1A}"/>
              </a:ext>
            </a:extLst>
          </p:cNvPr>
          <p:cNvSpPr>
            <a:spLocks noGrp="1"/>
          </p:cNvSpPr>
          <p:nvPr>
            <p:ph type="title"/>
          </p:nvPr>
        </p:nvSpPr>
        <p:spPr/>
        <p:txBody>
          <a:bodyPr/>
          <a:lstStyle/>
          <a:p>
            <a:r>
              <a:rPr kumimoji="1" lang="zh-CN" altLang="en-US" dirty="0"/>
              <a:t>实现原理</a:t>
            </a:r>
          </a:p>
        </p:txBody>
      </p:sp>
      <p:sp>
        <p:nvSpPr>
          <p:cNvPr id="3" name="内容占位符 2">
            <a:extLst>
              <a:ext uri="{FF2B5EF4-FFF2-40B4-BE49-F238E27FC236}">
                <a16:creationId xmlns:a16="http://schemas.microsoft.com/office/drawing/2014/main" id="{89D01CB6-536B-DF4B-BC85-0A5B93791B76}"/>
              </a:ext>
            </a:extLst>
          </p:cNvPr>
          <p:cNvSpPr txBox="1">
            <a:spLocks/>
          </p:cNvSpPr>
          <p:nvPr/>
        </p:nvSpPr>
        <p:spPr>
          <a:xfrm>
            <a:off x="838200" y="1730621"/>
            <a:ext cx="11155878" cy="435133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en-US" altLang="zh-CN" dirty="0"/>
          </a:p>
          <a:p>
            <a:r>
              <a:rPr kumimoji="1" lang="zh-CN" altLang="en-US" dirty="0"/>
              <a:t>全局 </a:t>
            </a:r>
            <a:r>
              <a:rPr kumimoji="1" lang="en-US" altLang="zh-CN" dirty="0"/>
              <a:t>store</a:t>
            </a:r>
            <a:r>
              <a:rPr kumimoji="1" lang="zh-CN" altLang="en-US" dirty="0"/>
              <a:t> 对象，加载各模块 </a:t>
            </a:r>
            <a:r>
              <a:rPr kumimoji="1" lang="en-US" altLang="zh-CN" dirty="0"/>
              <a:t>model</a:t>
            </a:r>
          </a:p>
          <a:p>
            <a:pPr lvl="1"/>
            <a:endParaRPr kumimoji="1" lang="en-US" altLang="zh-CN" dirty="0"/>
          </a:p>
          <a:p>
            <a:pPr lvl="1"/>
            <a:r>
              <a:rPr kumimoji="1" lang="zh-CN" altLang="en-US" dirty="0"/>
              <a:t>集中加载 </a:t>
            </a:r>
            <a:r>
              <a:rPr kumimoji="1" lang="en-US" altLang="zh-CN" dirty="0"/>
              <a:t>model</a:t>
            </a:r>
            <a:r>
              <a:rPr kumimoji="1" lang="zh-CN" altLang="en-US" dirty="0"/>
              <a:t>，按 </a:t>
            </a:r>
            <a:r>
              <a:rPr kumimoji="1" lang="en-US" altLang="zh-CN" dirty="0"/>
              <a:t>namespace</a:t>
            </a:r>
            <a:r>
              <a:rPr kumimoji="1" lang="zh-CN" altLang="en-US" dirty="0"/>
              <a:t> 区分</a:t>
            </a:r>
            <a:endParaRPr kumimoji="1" lang="en-US" altLang="zh-CN" dirty="0"/>
          </a:p>
          <a:p>
            <a:pPr lvl="1"/>
            <a:endParaRPr kumimoji="1" lang="en-US" altLang="zh-CN" dirty="0"/>
          </a:p>
          <a:p>
            <a:pPr lvl="1"/>
            <a:r>
              <a:rPr kumimoji="1" lang="zh-CN" altLang="en-US" dirty="0"/>
              <a:t>封装处理 </a:t>
            </a:r>
            <a:r>
              <a:rPr kumimoji="1" lang="en-US" altLang="zh-CN" dirty="0"/>
              <a:t>action</a:t>
            </a:r>
            <a:r>
              <a:rPr kumimoji="1" lang="zh-CN" altLang="en-US" dirty="0"/>
              <a:t> 和 </a:t>
            </a:r>
            <a:r>
              <a:rPr kumimoji="1" lang="en-US" altLang="zh-CN" dirty="0"/>
              <a:t>reducer</a:t>
            </a:r>
            <a:r>
              <a:rPr kumimoji="1" lang="zh-CN" altLang="en-US" dirty="0"/>
              <a:t>，简化代码</a:t>
            </a:r>
            <a:endParaRPr kumimoji="1" lang="en-US" altLang="zh-CN" dirty="0"/>
          </a:p>
          <a:p>
            <a:endParaRPr kumimoji="1" lang="en-US" altLang="zh-CN" dirty="0"/>
          </a:p>
          <a:p>
            <a:r>
              <a:rPr kumimoji="1" lang="zh-CN" altLang="en-US" dirty="0"/>
              <a:t>扩展 </a:t>
            </a:r>
            <a:r>
              <a:rPr kumimoji="1" lang="en-US" altLang="zh-CN" dirty="0"/>
              <a:t>connect</a:t>
            </a:r>
            <a:r>
              <a:rPr kumimoji="1" lang="zh-CN" altLang="en-US" dirty="0"/>
              <a:t> 方法</a:t>
            </a:r>
            <a:endParaRPr kumimoji="1" lang="en-US" altLang="zh-CN" dirty="0"/>
          </a:p>
          <a:p>
            <a:pPr lvl="1"/>
            <a:endParaRPr kumimoji="1" lang="en-US" altLang="zh-CN" dirty="0"/>
          </a:p>
          <a:p>
            <a:pPr lvl="1"/>
            <a:r>
              <a:rPr kumimoji="1" lang="zh-CN" altLang="en-US" dirty="0"/>
              <a:t>扩展 </a:t>
            </a:r>
            <a:r>
              <a:rPr kumimoji="1" lang="en-US" altLang="zh-CN" dirty="0"/>
              <a:t>dispatch</a:t>
            </a:r>
            <a:r>
              <a:rPr kumimoji="1" lang="zh-CN" altLang="en-US" dirty="0"/>
              <a:t>，支持 </a:t>
            </a:r>
            <a:r>
              <a:rPr kumimoji="1" lang="en-US" altLang="zh-CN" dirty="0"/>
              <a:t>dispatch</a:t>
            </a:r>
            <a:r>
              <a:rPr kumimoji="1" lang="zh-CN" altLang="en-US" dirty="0"/>
              <a:t> 触发 </a:t>
            </a:r>
            <a:r>
              <a:rPr kumimoji="1" lang="en-US" altLang="zh-CN" dirty="0"/>
              <a:t>effects</a:t>
            </a:r>
            <a:r>
              <a:rPr kumimoji="1" lang="zh-CN" altLang="en-US" dirty="0"/>
              <a:t> 方法</a:t>
            </a:r>
            <a:endParaRPr kumimoji="1" lang="en-US" altLang="zh-CN" dirty="0"/>
          </a:p>
          <a:p>
            <a:pPr lvl="1"/>
            <a:endParaRPr kumimoji="1" lang="en-US" altLang="zh-CN" dirty="0"/>
          </a:p>
          <a:p>
            <a:pPr marL="457200" lvl="1" indent="0">
              <a:buNone/>
            </a:pPr>
            <a:endParaRPr kumimoji="1" lang="en-US" altLang="zh-CN" dirty="0"/>
          </a:p>
          <a:p>
            <a:pPr marL="0" indent="0">
              <a:buNone/>
            </a:pPr>
            <a:r>
              <a:rPr kumimoji="1" lang="zh-CN" altLang="en-US" sz="1900" dirty="0"/>
              <a:t>实现示例：</a:t>
            </a:r>
            <a:r>
              <a:rPr lang="en" altLang="zh-CN" sz="1900" dirty="0">
                <a:hlinkClick r:id="rId2"/>
              </a:rPr>
              <a:t> http://172.30.11.50:8090/pages/viewpage.action?pageId=13083799</a:t>
            </a:r>
            <a:endParaRPr kumimoji="1" lang="en-US" altLang="zh-CN" sz="1900" dirty="0"/>
          </a:p>
          <a:p>
            <a:pPr marL="457200" lvl="1"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p:txBody>
      </p:sp>
    </p:spTree>
    <p:extLst>
      <p:ext uri="{BB962C8B-B14F-4D97-AF65-F5344CB8AC3E}">
        <p14:creationId xmlns:p14="http://schemas.microsoft.com/office/powerpoint/2010/main" val="703841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8B7D02-6228-6148-9108-FAC402435950}"/>
              </a:ext>
            </a:extLst>
          </p:cNvPr>
          <p:cNvSpPr>
            <a:spLocks noGrp="1"/>
          </p:cNvSpPr>
          <p:nvPr>
            <p:ph type="title"/>
          </p:nvPr>
        </p:nvSpPr>
        <p:spPr/>
        <p:txBody>
          <a:bodyPr/>
          <a:lstStyle/>
          <a:p>
            <a:r>
              <a:rPr kumimoji="1" lang="zh-CN" altLang="en-US" dirty="0"/>
              <a:t>目录结构</a:t>
            </a:r>
          </a:p>
        </p:txBody>
      </p:sp>
      <p:pic>
        <p:nvPicPr>
          <p:cNvPr id="6" name="图片 5">
            <a:extLst>
              <a:ext uri="{FF2B5EF4-FFF2-40B4-BE49-F238E27FC236}">
                <a16:creationId xmlns:a16="http://schemas.microsoft.com/office/drawing/2014/main" id="{34C7C602-692C-7A4D-8BFF-82411B330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3" y="614363"/>
            <a:ext cx="11812274" cy="6858000"/>
          </a:xfrm>
          <a:prstGeom prst="rect">
            <a:avLst/>
          </a:prstGeom>
        </p:spPr>
      </p:pic>
    </p:spTree>
    <p:extLst>
      <p:ext uri="{BB962C8B-B14F-4D97-AF65-F5344CB8AC3E}">
        <p14:creationId xmlns:p14="http://schemas.microsoft.com/office/powerpoint/2010/main" val="899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C563C-6338-1E46-BE1D-C647F68877A8}"/>
              </a:ext>
            </a:extLst>
          </p:cNvPr>
          <p:cNvSpPr>
            <a:spLocks noGrp="1"/>
          </p:cNvSpPr>
          <p:nvPr>
            <p:ph type="title"/>
          </p:nvPr>
        </p:nvSpPr>
        <p:spPr/>
        <p:txBody>
          <a:bodyPr/>
          <a:lstStyle/>
          <a:p>
            <a:r>
              <a:rPr kumimoji="1" lang="zh-CN" altLang="en-US" dirty="0"/>
              <a:t>社区优秀 </a:t>
            </a:r>
            <a:r>
              <a:rPr kumimoji="1" lang="en-US" altLang="zh-CN" dirty="0"/>
              <a:t>redux</a:t>
            </a:r>
            <a:r>
              <a:rPr kumimoji="1" lang="zh-CN" altLang="en-US" dirty="0"/>
              <a:t> 封装案例</a:t>
            </a:r>
          </a:p>
        </p:txBody>
      </p:sp>
      <p:sp>
        <p:nvSpPr>
          <p:cNvPr id="3" name="内容占位符 2">
            <a:extLst>
              <a:ext uri="{FF2B5EF4-FFF2-40B4-BE49-F238E27FC236}">
                <a16:creationId xmlns:a16="http://schemas.microsoft.com/office/drawing/2014/main" id="{C5770588-DF2E-3C49-A295-578A6F7E27E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en-US" altLang="zh-CN" dirty="0"/>
          </a:p>
          <a:p>
            <a:r>
              <a:rPr kumimoji="1" lang="en-US" altLang="zh-CN" dirty="0">
                <a:hlinkClick r:id="rId2"/>
              </a:rPr>
              <a:t>https://github.com/rematch/rematch</a:t>
            </a:r>
            <a:endParaRPr kumimoji="1" lang="en-US" altLang="zh-CN" dirty="0"/>
          </a:p>
          <a:p>
            <a:pPr marL="0" indent="0">
              <a:buNone/>
            </a:pPr>
            <a:endParaRPr kumimoji="1" lang="en-US" altLang="zh-CN" dirty="0"/>
          </a:p>
          <a:p>
            <a:r>
              <a:rPr kumimoji="1" lang="en-US" altLang="zh-CN" dirty="0">
                <a:hlinkClick r:id="rId3"/>
              </a:rPr>
              <a:t>https://github.com/mirrorjs/mirror</a:t>
            </a:r>
            <a:r>
              <a:rPr kumimoji="1" lang="zh-CN" altLang="en-US" dirty="0"/>
              <a:t> </a:t>
            </a:r>
            <a:endParaRPr kumimoji="1" lang="en-US" altLang="zh-CN" dirty="0"/>
          </a:p>
          <a:p>
            <a:endParaRPr kumimoji="1" lang="en-US" altLang="zh-CN" dirty="0"/>
          </a:p>
          <a:p>
            <a:pPr marL="0" indent="0">
              <a:buFont typeface="Arial" panose="020B0604020202020204" pitchFamily="34" charset="0"/>
              <a:buNone/>
            </a:pPr>
            <a:endParaRPr kumimoji="1" lang="en-US" altLang="zh-CN" dirty="0"/>
          </a:p>
          <a:p>
            <a:pPr marL="457200" lvl="1"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p:txBody>
      </p:sp>
    </p:spTree>
    <p:extLst>
      <p:ext uri="{BB962C8B-B14F-4D97-AF65-F5344CB8AC3E}">
        <p14:creationId xmlns:p14="http://schemas.microsoft.com/office/powerpoint/2010/main" val="2396987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D912A-BEE8-D542-8C8C-2FA3A2DD5C13}"/>
              </a:ext>
            </a:extLst>
          </p:cNvPr>
          <p:cNvSpPr>
            <a:spLocks noGrp="1"/>
          </p:cNvSpPr>
          <p:nvPr>
            <p:ph type="title"/>
          </p:nvPr>
        </p:nvSpPr>
        <p:spPr/>
        <p:txBody>
          <a:bodyPr/>
          <a:lstStyle/>
          <a:p>
            <a:r>
              <a:rPr kumimoji="1" lang="zh-CN" altLang="en-US" dirty="0"/>
              <a:t>问题</a:t>
            </a:r>
            <a:r>
              <a:rPr kumimoji="1" lang="en-US" altLang="zh-CN" dirty="0"/>
              <a:t>&amp;</a:t>
            </a:r>
            <a:r>
              <a:rPr kumimoji="1" lang="zh-CN" altLang="en-US" dirty="0"/>
              <a:t>建议</a:t>
            </a:r>
          </a:p>
        </p:txBody>
      </p:sp>
    </p:spTree>
    <p:extLst>
      <p:ext uri="{BB962C8B-B14F-4D97-AF65-F5344CB8AC3E}">
        <p14:creationId xmlns:p14="http://schemas.microsoft.com/office/powerpoint/2010/main" val="2833339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C2792-A714-D440-BBBB-D49BF046E6F7}"/>
              </a:ext>
            </a:extLst>
          </p:cNvPr>
          <p:cNvSpPr>
            <a:spLocks noGrp="1"/>
          </p:cNvSpPr>
          <p:nvPr>
            <p:ph type="title"/>
          </p:nvPr>
        </p:nvSpPr>
        <p:spPr>
          <a:xfrm>
            <a:off x="986353" y="2958749"/>
            <a:ext cx="10219294" cy="940501"/>
          </a:xfrm>
        </p:spPr>
        <p:txBody>
          <a:bodyPr/>
          <a:lstStyle/>
          <a:p>
            <a:r>
              <a:rPr kumimoji="1" lang="zh-CN" altLang="en-US" dirty="0"/>
              <a:t>请求封装</a:t>
            </a:r>
          </a:p>
        </p:txBody>
      </p:sp>
    </p:spTree>
    <p:extLst>
      <p:ext uri="{BB962C8B-B14F-4D97-AF65-F5344CB8AC3E}">
        <p14:creationId xmlns:p14="http://schemas.microsoft.com/office/powerpoint/2010/main" val="1762975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4B71F1-E151-5B46-A735-952D81DE8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59" y="-796893"/>
            <a:ext cx="7869814" cy="7430510"/>
          </a:xfrm>
          <a:prstGeom prst="rect">
            <a:avLst/>
          </a:prstGeom>
        </p:spPr>
      </p:pic>
      <p:pic>
        <p:nvPicPr>
          <p:cNvPr id="6" name="图片 5">
            <a:extLst>
              <a:ext uri="{FF2B5EF4-FFF2-40B4-BE49-F238E27FC236}">
                <a16:creationId xmlns:a16="http://schemas.microsoft.com/office/drawing/2014/main" id="{4910474C-72CC-BE4E-9EA3-887134829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854" y="1863852"/>
            <a:ext cx="9076378" cy="5813543"/>
          </a:xfrm>
          <a:prstGeom prst="rect">
            <a:avLst/>
          </a:prstGeom>
        </p:spPr>
      </p:pic>
    </p:spTree>
    <p:extLst>
      <p:ext uri="{BB962C8B-B14F-4D97-AF65-F5344CB8AC3E}">
        <p14:creationId xmlns:p14="http://schemas.microsoft.com/office/powerpoint/2010/main" val="65370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30414DA-8DC1-174C-9FE4-9A5C3507C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585" y="-379857"/>
            <a:ext cx="10528830" cy="7617713"/>
          </a:xfrm>
          <a:prstGeom prst="rect">
            <a:avLst/>
          </a:prstGeom>
        </p:spPr>
      </p:pic>
    </p:spTree>
    <p:extLst>
      <p:ext uri="{BB962C8B-B14F-4D97-AF65-F5344CB8AC3E}">
        <p14:creationId xmlns:p14="http://schemas.microsoft.com/office/powerpoint/2010/main" val="2500902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6B8C99A-1D41-2341-84E3-8A1D4489C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72" y="-646008"/>
            <a:ext cx="9675256" cy="8150016"/>
          </a:xfrm>
          <a:prstGeom prst="rect">
            <a:avLst/>
          </a:prstGeom>
        </p:spPr>
      </p:pic>
    </p:spTree>
    <p:extLst>
      <p:ext uri="{BB962C8B-B14F-4D97-AF65-F5344CB8AC3E}">
        <p14:creationId xmlns:p14="http://schemas.microsoft.com/office/powerpoint/2010/main" val="2235292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12E11-32D1-AF41-9F2B-1D91A9991B85}"/>
              </a:ext>
            </a:extLst>
          </p:cNvPr>
          <p:cNvSpPr>
            <a:spLocks noGrp="1"/>
          </p:cNvSpPr>
          <p:nvPr>
            <p:ph type="title"/>
          </p:nvPr>
        </p:nvSpPr>
        <p:spPr/>
        <p:txBody>
          <a:bodyPr/>
          <a:lstStyle/>
          <a:p>
            <a:r>
              <a:rPr kumimoji="1" lang="zh-CN" altLang="en-US" dirty="0"/>
              <a:t>请求函数小结</a:t>
            </a:r>
          </a:p>
        </p:txBody>
      </p:sp>
      <p:sp>
        <p:nvSpPr>
          <p:cNvPr id="3" name="内容占位符 2">
            <a:extLst>
              <a:ext uri="{FF2B5EF4-FFF2-40B4-BE49-F238E27FC236}">
                <a16:creationId xmlns:a16="http://schemas.microsoft.com/office/drawing/2014/main" id="{42BFC2F0-30A8-484E-BB57-347DD4B1A8C9}"/>
              </a:ext>
            </a:extLst>
          </p:cNvPr>
          <p:cNvSpPr txBox="1">
            <a:spLocks/>
          </p:cNvSpPr>
          <p:nvPr/>
        </p:nvSpPr>
        <p:spPr>
          <a:xfrm>
            <a:off x="838200" y="1730621"/>
            <a:ext cx="11155878" cy="435133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en-US" altLang="zh-CN" dirty="0"/>
          </a:p>
          <a:p>
            <a:pPr lvl="1"/>
            <a:r>
              <a:rPr kumimoji="1" lang="en-US" altLang="zh-CN" dirty="0"/>
              <a:t>Service</a:t>
            </a:r>
            <a:r>
              <a:rPr kumimoji="1" lang="zh-CN" altLang="en-US" dirty="0"/>
              <a:t> 文件定义 </a:t>
            </a:r>
            <a:r>
              <a:rPr kumimoji="1" lang="en-US" altLang="zh-CN" dirty="0" err="1"/>
              <a:t>url</a:t>
            </a:r>
            <a:r>
              <a:rPr kumimoji="1" lang="zh-CN" altLang="en-US" dirty="0"/>
              <a:t> 和 </a:t>
            </a:r>
            <a:r>
              <a:rPr kumimoji="1" lang="en-US" altLang="zh-CN" dirty="0"/>
              <a:t>request</a:t>
            </a:r>
            <a:r>
              <a:rPr kumimoji="1" lang="zh-CN" altLang="en-US" dirty="0"/>
              <a:t> </a:t>
            </a:r>
            <a:r>
              <a:rPr kumimoji="1" lang="en-US" altLang="zh-CN" dirty="0"/>
              <a:t>type</a:t>
            </a:r>
            <a:r>
              <a:rPr kumimoji="1" lang="zh-CN" altLang="en-US" dirty="0"/>
              <a:t>，与其他逻辑解耦</a:t>
            </a:r>
            <a:endParaRPr kumimoji="1" lang="en-US" altLang="zh-CN" dirty="0"/>
          </a:p>
          <a:p>
            <a:pPr lvl="1"/>
            <a:endParaRPr kumimoji="1" lang="en-US" altLang="zh-CN" dirty="0"/>
          </a:p>
          <a:p>
            <a:pPr lvl="1"/>
            <a:r>
              <a:rPr kumimoji="1" lang="en-US" altLang="zh-CN" dirty="0"/>
              <a:t>Effects</a:t>
            </a:r>
            <a:r>
              <a:rPr kumimoji="1" lang="zh-CN" altLang="en-US" dirty="0"/>
              <a:t> 调用 </a:t>
            </a:r>
            <a:r>
              <a:rPr kumimoji="1" lang="en-US" altLang="zh-CN" dirty="0"/>
              <a:t>service</a:t>
            </a:r>
            <a:r>
              <a:rPr kumimoji="1" lang="zh-CN" altLang="en-US" dirty="0"/>
              <a:t> 处理数据</a:t>
            </a:r>
            <a:endParaRPr kumimoji="1" lang="en-US" altLang="zh-CN" dirty="0"/>
          </a:p>
          <a:p>
            <a:pPr lvl="2"/>
            <a:endParaRPr kumimoji="1" lang="en-US" altLang="zh-CN" dirty="0"/>
          </a:p>
          <a:p>
            <a:pPr lvl="2"/>
            <a:r>
              <a:rPr kumimoji="1" lang="zh-CN" altLang="en-US" dirty="0"/>
              <a:t>代码最简洁，不用错误处理</a:t>
            </a:r>
            <a:endParaRPr kumimoji="1" lang="en-US" altLang="zh-CN" dirty="0"/>
          </a:p>
          <a:p>
            <a:pPr lvl="2"/>
            <a:r>
              <a:rPr kumimoji="1" lang="zh-CN" altLang="en-US" dirty="0"/>
              <a:t>默认返回 </a:t>
            </a:r>
            <a:r>
              <a:rPr kumimoji="1" lang="en-US" altLang="zh-CN" dirty="0" err="1"/>
              <a:t>res.data</a:t>
            </a:r>
            <a:r>
              <a:rPr kumimoji="1" lang="zh-CN" altLang="en-US" dirty="0"/>
              <a:t>，数据处理最简洁</a:t>
            </a:r>
            <a:endParaRPr kumimoji="1" lang="en-US" altLang="zh-CN" dirty="0"/>
          </a:p>
          <a:p>
            <a:pPr marL="457200" lvl="1" indent="0">
              <a:buNone/>
            </a:pPr>
            <a:endParaRPr kumimoji="1" lang="en-US" altLang="zh-CN" dirty="0"/>
          </a:p>
          <a:p>
            <a:pPr lvl="1"/>
            <a:r>
              <a:rPr kumimoji="1" lang="zh-CN" altLang="en-US" dirty="0"/>
              <a:t>全局处理请求 </a:t>
            </a:r>
            <a:r>
              <a:rPr kumimoji="1" lang="en-US" altLang="zh-CN" dirty="0"/>
              <a:t>promise</a:t>
            </a:r>
            <a:r>
              <a:rPr kumimoji="1" lang="zh-CN" altLang="en-US" dirty="0"/>
              <a:t> 错误，请求出错后续代码不再执行，不用做错误处理</a:t>
            </a:r>
            <a:endParaRPr kumimoji="1" lang="en-US" altLang="zh-CN" dirty="0"/>
          </a:p>
          <a:p>
            <a:pPr lvl="1"/>
            <a:endParaRPr kumimoji="1" lang="en-US" altLang="zh-CN" dirty="0"/>
          </a:p>
          <a:p>
            <a:pPr lvl="1"/>
            <a:r>
              <a:rPr kumimoji="1" lang="zh-CN" altLang="en-US" dirty="0"/>
              <a:t>全局 </a:t>
            </a:r>
            <a:r>
              <a:rPr kumimoji="1" lang="en-US" altLang="zh-CN" dirty="0"/>
              <a:t>loading</a:t>
            </a:r>
            <a:r>
              <a:rPr kumimoji="1" lang="zh-CN" altLang="en-US" dirty="0"/>
              <a:t> 配置</a:t>
            </a:r>
            <a:endParaRPr kumimoji="1" lang="en-US" altLang="zh-CN" dirty="0"/>
          </a:p>
          <a:p>
            <a:pPr lvl="1"/>
            <a:endParaRPr kumimoji="1" lang="en-US" altLang="zh-CN" dirty="0"/>
          </a:p>
          <a:p>
            <a:pPr lvl="1"/>
            <a:r>
              <a:rPr kumimoji="1" lang="zh-CN" altLang="en-US" dirty="0"/>
              <a:t>增加自定义配置 </a:t>
            </a:r>
            <a:r>
              <a:rPr kumimoji="1" lang="en-US" altLang="zh-CN" dirty="0" err="1"/>
              <a:t>res.status</a:t>
            </a:r>
            <a:r>
              <a:rPr kumimoji="1" lang="zh-CN" altLang="en-US" dirty="0"/>
              <a:t> 状态码对应执行函数</a:t>
            </a:r>
            <a:endParaRPr kumimoji="1" lang="en-US" altLang="zh-CN" dirty="0"/>
          </a:p>
          <a:p>
            <a:pPr lvl="1"/>
            <a:endParaRPr kumimoji="1" lang="en-US" altLang="zh-CN" dirty="0"/>
          </a:p>
          <a:p>
            <a:pPr lvl="1"/>
            <a:r>
              <a:rPr kumimoji="1" lang="zh-CN" altLang="en-US" dirty="0"/>
              <a:t>实现代码参考：</a:t>
            </a:r>
            <a:r>
              <a:rPr lang="en" altLang="zh-CN" dirty="0">
                <a:hlinkClick r:id="rId3"/>
              </a:rPr>
              <a:t> http://172.30.11.50:8090/pages/viewpage.action?pageId=13083970</a:t>
            </a:r>
            <a:endParaRPr kumimoji="1" lang="en-US" altLang="zh-CN" dirty="0"/>
          </a:p>
          <a:p>
            <a:pPr lvl="1"/>
            <a:endParaRPr kumimoji="1" lang="en-US" altLang="zh-CN" dirty="0"/>
          </a:p>
          <a:p>
            <a:pPr marL="457200" lvl="1" indent="0">
              <a:buNone/>
            </a:pPr>
            <a:endParaRPr kumimoji="1" lang="en-US" altLang="zh-CN" dirty="0"/>
          </a:p>
          <a:p>
            <a:pPr marL="457200" lvl="1"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p:txBody>
      </p:sp>
    </p:spTree>
    <p:extLst>
      <p:ext uri="{BB962C8B-B14F-4D97-AF65-F5344CB8AC3E}">
        <p14:creationId xmlns:p14="http://schemas.microsoft.com/office/powerpoint/2010/main" val="3164517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1262552-C5EF-47C1-AD80-53553BC762BD}"/>
              </a:ext>
            </a:extLst>
          </p:cNvPr>
          <p:cNvSpPr/>
          <p:nvPr/>
        </p:nvSpPr>
        <p:spPr>
          <a:xfrm>
            <a:off x="538162" y="1952625"/>
            <a:ext cx="11115675" cy="3095625"/>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文本框 5">
            <a:extLst>
              <a:ext uri="{FF2B5EF4-FFF2-40B4-BE49-F238E27FC236}">
                <a16:creationId xmlns:a16="http://schemas.microsoft.com/office/drawing/2014/main" id="{540F80B0-E852-4F44-9C30-3BF6FE0DCE49}"/>
              </a:ext>
            </a:extLst>
          </p:cNvPr>
          <p:cNvSpPr txBox="1"/>
          <p:nvPr/>
        </p:nvSpPr>
        <p:spPr>
          <a:xfrm>
            <a:off x="5199636" y="1004977"/>
            <a:ext cx="1925064" cy="1862048"/>
          </a:xfrm>
          <a:prstGeom prst="rect">
            <a:avLst/>
          </a:prstGeom>
        </p:spPr>
        <p:txBody>
          <a:bodyPr wrap="square" rtlCol="0">
            <a:spAutoFit/>
          </a:bodyPr>
          <a:lstStyle/>
          <a:p>
            <a:pPr algn="ctr"/>
            <a:r>
              <a:rPr lang="en-US" altLang="zh-CN" sz="11500" i="1" dirty="0">
                <a:solidFill>
                  <a:schemeClr val="bg2">
                    <a:lumMod val="10000"/>
                  </a:schemeClr>
                </a:solidFill>
                <a:latin typeface="Segoe UI" panose="020B0502040204020203" pitchFamily="34" charset="0"/>
                <a:ea typeface="微软雅黑" panose="020B0503020204020204" pitchFamily="34" charset="-122"/>
                <a:cs typeface="Segoe UI" panose="020B0502040204020203" pitchFamily="34" charset="0"/>
              </a:rPr>
              <a:t>01</a:t>
            </a:r>
            <a:endParaRPr lang="zh-CN" altLang="en-US" sz="11500" i="1" dirty="0">
              <a:solidFill>
                <a:schemeClr val="bg2">
                  <a:lumMod val="10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4" name="文本框 3">
            <a:extLst>
              <a:ext uri="{FF2B5EF4-FFF2-40B4-BE49-F238E27FC236}">
                <a16:creationId xmlns:a16="http://schemas.microsoft.com/office/drawing/2014/main" id="{AE36E344-5FDF-4166-A87E-19C85F64BBF3}"/>
              </a:ext>
            </a:extLst>
          </p:cNvPr>
          <p:cNvSpPr txBox="1"/>
          <p:nvPr/>
        </p:nvSpPr>
        <p:spPr>
          <a:xfrm>
            <a:off x="1714500" y="2321004"/>
            <a:ext cx="8572500" cy="2215991"/>
          </a:xfrm>
          <a:prstGeom prst="rect">
            <a:avLst/>
          </a:prstGeom>
          <a:noFill/>
        </p:spPr>
        <p:txBody>
          <a:bodyPr wrap="square" rtlCol="0">
            <a:spAutoFit/>
          </a:bodyPr>
          <a:lstStyle/>
          <a:p>
            <a:pPr algn="ctr"/>
            <a:r>
              <a:rPr lang="en-US" altLang="zh-CN" sz="13800" dirty="0">
                <a:solidFill>
                  <a:schemeClr val="tx1">
                    <a:alpha val="3000"/>
                  </a:schemeClr>
                </a:solidFill>
                <a:latin typeface="Segoe UI" panose="020B0502040204020203" pitchFamily="34" charset="0"/>
                <a:ea typeface="微软雅黑" panose="020B0503020204020204" pitchFamily="34" charset="-122"/>
                <a:cs typeface="Segoe UI" panose="020B0502040204020203" pitchFamily="34" charset="0"/>
              </a:rPr>
              <a:t>PART ONE</a:t>
            </a:r>
            <a:endParaRPr lang="zh-CN" altLang="en-US" sz="13800" dirty="0">
              <a:solidFill>
                <a:schemeClr val="tx1">
                  <a:alpha val="3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5" name="文本框 4">
            <a:extLst>
              <a:ext uri="{FF2B5EF4-FFF2-40B4-BE49-F238E27FC236}">
                <a16:creationId xmlns:a16="http://schemas.microsoft.com/office/drawing/2014/main" id="{5A004E08-1F34-45C5-BBBF-070C3BD87FEF}"/>
              </a:ext>
            </a:extLst>
          </p:cNvPr>
          <p:cNvSpPr txBox="1"/>
          <p:nvPr/>
        </p:nvSpPr>
        <p:spPr>
          <a:xfrm>
            <a:off x="3738308" y="2992605"/>
            <a:ext cx="4715381" cy="1015663"/>
          </a:xfrm>
          <a:prstGeom prst="rect">
            <a:avLst/>
          </a:prstGeom>
          <a:noFill/>
        </p:spPr>
        <p:txBody>
          <a:bodyPr wrap="square" rtlCol="0">
            <a:spAutoFit/>
          </a:bodyPr>
          <a:lstStyle/>
          <a:p>
            <a:pPr algn="ctr"/>
            <a:r>
              <a:rPr lang="zh-CN" altLang="en-US" sz="6000" dirty="0">
                <a:solidFill>
                  <a:schemeClr val="bg2">
                    <a:lumMod val="10000"/>
                  </a:schemeClr>
                </a:solidFill>
                <a:latin typeface="思源黑体 CN Bold" panose="020B0800000000000000" pitchFamily="34" charset="-122"/>
                <a:ea typeface="思源黑体 CN Bold" panose="020B0800000000000000" pitchFamily="34" charset="-122"/>
              </a:rPr>
              <a:t>主要技术栈</a:t>
            </a:r>
          </a:p>
        </p:txBody>
      </p:sp>
    </p:spTree>
    <p:extLst>
      <p:ext uri="{BB962C8B-B14F-4D97-AF65-F5344CB8AC3E}">
        <p14:creationId xmlns:p14="http://schemas.microsoft.com/office/powerpoint/2010/main" val="4079441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C2792-A714-D440-BBBB-D49BF046E6F7}"/>
              </a:ext>
            </a:extLst>
          </p:cNvPr>
          <p:cNvSpPr>
            <a:spLocks noGrp="1"/>
          </p:cNvSpPr>
          <p:nvPr>
            <p:ph type="title"/>
          </p:nvPr>
        </p:nvSpPr>
        <p:spPr>
          <a:xfrm>
            <a:off x="986353" y="2958749"/>
            <a:ext cx="10219294" cy="940501"/>
          </a:xfrm>
        </p:spPr>
        <p:txBody>
          <a:bodyPr/>
          <a:lstStyle/>
          <a:p>
            <a:r>
              <a:rPr kumimoji="1" lang="en-US" altLang="zh-CN" dirty="0"/>
              <a:t>react-</a:t>
            </a:r>
            <a:r>
              <a:rPr kumimoji="1" lang="en-US" altLang="zh-CN" dirty="0" err="1"/>
              <a:t>css</a:t>
            </a:r>
            <a:r>
              <a:rPr kumimoji="1" lang="en-US" altLang="zh-CN" dirty="0"/>
              <a:t>-modules</a:t>
            </a:r>
            <a:endParaRPr kumimoji="1" lang="zh-CN" altLang="en-US" dirty="0"/>
          </a:p>
        </p:txBody>
      </p:sp>
    </p:spTree>
    <p:extLst>
      <p:ext uri="{BB962C8B-B14F-4D97-AF65-F5344CB8AC3E}">
        <p14:creationId xmlns:p14="http://schemas.microsoft.com/office/powerpoint/2010/main" val="3811835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49468A-10DA-4341-AE38-71FB6FA60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120" y="-178847"/>
            <a:ext cx="8527637" cy="7215693"/>
          </a:xfrm>
          <a:prstGeom prst="rect">
            <a:avLst/>
          </a:prstGeom>
        </p:spPr>
      </p:pic>
      <p:sp>
        <p:nvSpPr>
          <p:cNvPr id="7" name="内容占位符 2">
            <a:extLst>
              <a:ext uri="{FF2B5EF4-FFF2-40B4-BE49-F238E27FC236}">
                <a16:creationId xmlns:a16="http://schemas.microsoft.com/office/drawing/2014/main" id="{6C28D0CC-AFD6-B94B-B40C-07271B342320}"/>
              </a:ext>
            </a:extLst>
          </p:cNvPr>
          <p:cNvSpPr txBox="1">
            <a:spLocks/>
          </p:cNvSpPr>
          <p:nvPr/>
        </p:nvSpPr>
        <p:spPr>
          <a:xfrm>
            <a:off x="101930" y="1253330"/>
            <a:ext cx="1115587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en-US" altLang="zh-CN" dirty="0"/>
          </a:p>
          <a:p>
            <a:pPr marL="457200" lvl="1" indent="0">
              <a:buNone/>
            </a:pPr>
            <a:r>
              <a:rPr kumimoji="1" lang="en-US" altLang="zh-CN" sz="3200" dirty="0" err="1"/>
              <a:t>css</a:t>
            </a:r>
            <a:r>
              <a:rPr kumimoji="1" lang="zh-CN" altLang="en-US" sz="3200" dirty="0"/>
              <a:t> </a:t>
            </a:r>
            <a:r>
              <a:rPr kumimoji="1" lang="en-US" altLang="zh-CN" sz="3200" dirty="0"/>
              <a:t>modules</a:t>
            </a:r>
            <a:r>
              <a:rPr kumimoji="1" lang="zh-CN" altLang="en-US" sz="3200" dirty="0"/>
              <a:t> </a:t>
            </a:r>
            <a:endParaRPr kumimoji="1" lang="en-US" altLang="zh-CN" sz="3200" dirty="0"/>
          </a:p>
          <a:p>
            <a:pPr lvl="1"/>
            <a:endParaRPr kumimoji="1" lang="en-US" altLang="zh-CN" dirty="0"/>
          </a:p>
          <a:p>
            <a:pPr lvl="1"/>
            <a:r>
              <a:rPr kumimoji="1" lang="zh-CN" altLang="en-US" dirty="0"/>
              <a:t>局部样式 </a:t>
            </a:r>
            <a:r>
              <a:rPr kumimoji="1" lang="en-US" altLang="zh-CN" dirty="0"/>
              <a:t>={</a:t>
            </a:r>
            <a:r>
              <a:rPr kumimoji="1" lang="en-US" altLang="zh-CN" dirty="0" err="1"/>
              <a:t>styles.xxx</a:t>
            </a:r>
            <a:r>
              <a:rPr kumimoji="1" lang="en-US" altLang="zh-CN" dirty="0"/>
              <a:t>}</a:t>
            </a:r>
          </a:p>
          <a:p>
            <a:pPr lvl="1"/>
            <a:endParaRPr kumimoji="1" lang="en-US" altLang="zh-CN" dirty="0"/>
          </a:p>
          <a:p>
            <a:pPr lvl="1"/>
            <a:r>
              <a:rPr kumimoji="1" lang="zh-CN" altLang="en-US" dirty="0"/>
              <a:t>全局样式 </a:t>
            </a:r>
            <a:r>
              <a:rPr kumimoji="1" lang="en-US" altLang="zh-CN" dirty="0"/>
              <a:t>=“g-xxx”</a:t>
            </a:r>
          </a:p>
          <a:p>
            <a:pPr lvl="1"/>
            <a:endParaRPr kumimoji="1" lang="en-US" altLang="zh-CN" dirty="0"/>
          </a:p>
          <a:p>
            <a:pPr lvl="1"/>
            <a:r>
              <a:rPr kumimoji="1" lang="zh-CN" altLang="en-US" dirty="0"/>
              <a:t>多个样式 </a:t>
            </a:r>
            <a:r>
              <a:rPr kumimoji="1" lang="en-US" altLang="zh-CN" dirty="0" err="1"/>
              <a:t>classnames</a:t>
            </a:r>
            <a:endParaRPr kumimoji="1" lang="en-US" altLang="zh-CN" dirty="0"/>
          </a:p>
          <a:p>
            <a:pPr lvl="1"/>
            <a:endParaRPr kumimoji="1" lang="en-US" altLang="zh-CN" dirty="0"/>
          </a:p>
          <a:p>
            <a:pPr lvl="1"/>
            <a:r>
              <a:rPr kumimoji="1" lang="zh-CN" altLang="en-US" dirty="0"/>
              <a:t>局部样式</a:t>
            </a:r>
            <a:r>
              <a:rPr kumimoji="1" lang="en-US" altLang="zh-CN" dirty="0"/>
              <a:t>+</a:t>
            </a:r>
            <a:r>
              <a:rPr kumimoji="1" lang="zh-CN" altLang="en-US" dirty="0"/>
              <a:t>全局样式？</a:t>
            </a:r>
            <a:endParaRPr kumimoji="1" lang="en-US" altLang="zh-CN" dirty="0"/>
          </a:p>
          <a:p>
            <a:pPr marL="457200" lvl="1" indent="0">
              <a:buNone/>
            </a:pPr>
            <a:endParaRPr kumimoji="1" lang="en-US" altLang="zh-CN" dirty="0"/>
          </a:p>
          <a:p>
            <a:pPr marL="457200" lvl="1"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p:txBody>
      </p:sp>
    </p:spTree>
    <p:extLst>
      <p:ext uri="{BB962C8B-B14F-4D97-AF65-F5344CB8AC3E}">
        <p14:creationId xmlns:p14="http://schemas.microsoft.com/office/powerpoint/2010/main" val="656246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6C28D0CC-AFD6-B94B-B40C-07271B342320}"/>
              </a:ext>
            </a:extLst>
          </p:cNvPr>
          <p:cNvSpPr txBox="1">
            <a:spLocks/>
          </p:cNvSpPr>
          <p:nvPr/>
        </p:nvSpPr>
        <p:spPr>
          <a:xfrm>
            <a:off x="101930" y="1253330"/>
            <a:ext cx="1115587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en-US" altLang="zh-CN" dirty="0"/>
          </a:p>
          <a:p>
            <a:pPr marL="457200" lvl="1" indent="0">
              <a:buNone/>
            </a:pPr>
            <a:r>
              <a:rPr kumimoji="1" lang="en-US" altLang="zh-CN" sz="3200" dirty="0"/>
              <a:t>react-</a:t>
            </a:r>
            <a:r>
              <a:rPr kumimoji="1" lang="en-US" altLang="zh-CN" sz="3200" dirty="0" err="1"/>
              <a:t>css</a:t>
            </a:r>
            <a:r>
              <a:rPr kumimoji="1" lang="en-US" altLang="zh-CN" sz="3200" dirty="0"/>
              <a:t>-modules</a:t>
            </a:r>
          </a:p>
          <a:p>
            <a:pPr lvl="1"/>
            <a:endParaRPr kumimoji="1" lang="en-US" altLang="zh-CN" dirty="0"/>
          </a:p>
          <a:p>
            <a:pPr lvl="1"/>
            <a:r>
              <a:rPr kumimoji="1" lang="zh-CN" altLang="en-US" dirty="0"/>
              <a:t>局部样式 </a:t>
            </a:r>
            <a:r>
              <a:rPr kumimoji="1" lang="en-US" altLang="zh-CN" dirty="0" err="1"/>
              <a:t>styleName</a:t>
            </a:r>
            <a:r>
              <a:rPr kumimoji="1" lang="en-US" altLang="zh-CN" dirty="0"/>
              <a:t>=</a:t>
            </a:r>
            <a:r>
              <a:rPr kumimoji="1" lang="zh-CN" altLang="en-US" dirty="0"/>
              <a:t>“</a:t>
            </a:r>
            <a:r>
              <a:rPr kumimoji="1" lang="en-US" altLang="zh-CN" dirty="0"/>
              <a:t>xxx”</a:t>
            </a:r>
          </a:p>
          <a:p>
            <a:pPr lvl="1"/>
            <a:endParaRPr kumimoji="1" lang="en-US" altLang="zh-CN" dirty="0"/>
          </a:p>
          <a:p>
            <a:pPr lvl="1"/>
            <a:r>
              <a:rPr kumimoji="1" lang="zh-CN" altLang="en-US" dirty="0"/>
              <a:t>全局样式 </a:t>
            </a:r>
            <a:r>
              <a:rPr kumimoji="1" lang="en-US" altLang="zh-CN" dirty="0" err="1"/>
              <a:t>className</a:t>
            </a:r>
            <a:r>
              <a:rPr kumimoji="1" lang="en-US" altLang="zh-CN" dirty="0"/>
              <a:t>=“g-xxx”</a:t>
            </a:r>
          </a:p>
          <a:p>
            <a:pPr lvl="1"/>
            <a:endParaRPr kumimoji="1" lang="en-US" altLang="zh-CN" dirty="0"/>
          </a:p>
          <a:p>
            <a:pPr lvl="1"/>
            <a:r>
              <a:rPr kumimoji="1" lang="zh-CN" altLang="en-US" dirty="0"/>
              <a:t>多个样式 </a:t>
            </a:r>
            <a:r>
              <a:rPr kumimoji="1" lang="en-US" altLang="zh-CN" dirty="0" err="1"/>
              <a:t>styleName</a:t>
            </a:r>
            <a:r>
              <a:rPr kumimoji="1" lang="en-US" altLang="zh-CN" dirty="0"/>
              <a:t>=“class1</a:t>
            </a:r>
            <a:r>
              <a:rPr kumimoji="1" lang="zh-CN" altLang="en-US" dirty="0"/>
              <a:t> </a:t>
            </a:r>
            <a:r>
              <a:rPr kumimoji="1" lang="en-US" altLang="zh-CN" dirty="0"/>
              <a:t>class2”</a:t>
            </a:r>
          </a:p>
          <a:p>
            <a:pPr lvl="1"/>
            <a:endParaRPr kumimoji="1" lang="en-US" altLang="zh-CN" dirty="0"/>
          </a:p>
          <a:p>
            <a:pPr lvl="1"/>
            <a:r>
              <a:rPr kumimoji="1" lang="en-US" altLang="zh-CN" dirty="0"/>
              <a:t>babel-plugin-react-</a:t>
            </a:r>
            <a:r>
              <a:rPr kumimoji="1" lang="en-US" altLang="zh-CN" dirty="0" err="1"/>
              <a:t>css</a:t>
            </a:r>
            <a:r>
              <a:rPr kumimoji="1" lang="en-US" altLang="zh-CN" dirty="0"/>
              <a:t>-</a:t>
            </a:r>
            <a:r>
              <a:rPr kumimoji="1" lang="en-US" altLang="zh-CN" dirty="0" err="1"/>
              <a:t>mudules</a:t>
            </a: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a:p>
            <a:pPr marL="0" indent="0">
              <a:buFont typeface="Arial" panose="020B0604020202020204" pitchFamily="34" charset="0"/>
              <a:buNone/>
            </a:pPr>
            <a:endParaRPr kumimoji="1" lang="en-US" altLang="zh-CN" dirty="0"/>
          </a:p>
        </p:txBody>
      </p:sp>
      <p:pic>
        <p:nvPicPr>
          <p:cNvPr id="3" name="图片 2">
            <a:extLst>
              <a:ext uri="{FF2B5EF4-FFF2-40B4-BE49-F238E27FC236}">
                <a16:creationId xmlns:a16="http://schemas.microsoft.com/office/drawing/2014/main" id="{D620447E-824E-244F-98FD-4391F5FE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518" y="-23267"/>
            <a:ext cx="7570189" cy="6904534"/>
          </a:xfrm>
          <a:prstGeom prst="rect">
            <a:avLst/>
          </a:prstGeom>
        </p:spPr>
      </p:pic>
    </p:spTree>
    <p:extLst>
      <p:ext uri="{BB962C8B-B14F-4D97-AF65-F5344CB8AC3E}">
        <p14:creationId xmlns:p14="http://schemas.microsoft.com/office/powerpoint/2010/main" val="2126713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FA55838-DB11-684A-8F17-C1227399F352}"/>
              </a:ext>
            </a:extLst>
          </p:cNvPr>
          <p:cNvSpPr>
            <a:spLocks noGrp="1"/>
          </p:cNvSpPr>
          <p:nvPr>
            <p:ph type="title"/>
          </p:nvPr>
        </p:nvSpPr>
        <p:spPr>
          <a:xfrm>
            <a:off x="838200" y="365125"/>
            <a:ext cx="10515600" cy="1325563"/>
          </a:xfrm>
        </p:spPr>
        <p:txBody>
          <a:bodyPr/>
          <a:lstStyle/>
          <a:p>
            <a:r>
              <a:rPr kumimoji="1" lang="zh-CN" altLang="en-US" dirty="0"/>
              <a:t>有关技术选型</a:t>
            </a:r>
          </a:p>
        </p:txBody>
      </p:sp>
      <p:sp>
        <p:nvSpPr>
          <p:cNvPr id="5" name="内容占位符 2">
            <a:extLst>
              <a:ext uri="{FF2B5EF4-FFF2-40B4-BE49-F238E27FC236}">
                <a16:creationId xmlns:a16="http://schemas.microsoft.com/office/drawing/2014/main" id="{2B51DE32-6545-854E-91B7-EBFBA6A3693D}"/>
              </a:ext>
            </a:extLst>
          </p:cNvPr>
          <p:cNvSpPr>
            <a:spLocks noGrp="1"/>
          </p:cNvSpPr>
          <p:nvPr>
            <p:ph idx="1"/>
          </p:nvPr>
        </p:nvSpPr>
        <p:spPr>
          <a:xfrm>
            <a:off x="838200" y="1825625"/>
            <a:ext cx="10515600" cy="4351338"/>
          </a:xfrm>
        </p:spPr>
        <p:txBody>
          <a:bodyPr>
            <a:normAutofit/>
          </a:bodyPr>
          <a:lstStyle/>
          <a:p>
            <a:pPr marL="0" indent="0">
              <a:buNone/>
            </a:pPr>
            <a:endParaRPr kumimoji="1" lang="en-US" altLang="zh-CN" dirty="0"/>
          </a:p>
          <a:p>
            <a:r>
              <a:rPr kumimoji="1" lang="zh-CN" altLang="en-US" dirty="0"/>
              <a:t>追求编码简洁、快速</a:t>
            </a:r>
            <a:endParaRPr kumimoji="1" lang="en-US" altLang="zh-CN" dirty="0"/>
          </a:p>
          <a:p>
            <a:endParaRPr kumimoji="1" lang="en-US" altLang="zh-CN" dirty="0"/>
          </a:p>
          <a:p>
            <a:r>
              <a:rPr kumimoji="1" lang="zh-CN" altLang="en-US" dirty="0"/>
              <a:t>未考虑大团队通用性</a:t>
            </a:r>
            <a:endParaRPr kumimoji="1" lang="en-US" altLang="zh-CN" dirty="0"/>
          </a:p>
          <a:p>
            <a:endParaRPr kumimoji="1" lang="en-US" altLang="zh-CN" dirty="0"/>
          </a:p>
          <a:p>
            <a:r>
              <a:rPr kumimoji="1" lang="zh-CN" altLang="en-US" dirty="0"/>
              <a:t>项目特殊交互、需求多，相应技术实现成本高</a:t>
            </a:r>
            <a:endParaRPr kumimoji="1" lang="en-US" altLang="zh-CN" dirty="0"/>
          </a:p>
          <a:p>
            <a:endParaRPr kumimoji="1" lang="en-US" altLang="zh-CN" dirty="0"/>
          </a:p>
          <a:p>
            <a:r>
              <a:rPr kumimoji="1" lang="zh-CN" altLang="en-US" dirty="0"/>
              <a:t>部分封装过度，后期扩展维护风险</a:t>
            </a:r>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pPr marL="457200" lvl="1" indent="0">
              <a:buNone/>
            </a:pPr>
            <a:endParaRPr kumimoji="1" lang="en-US" altLang="zh-CN" dirty="0"/>
          </a:p>
          <a:p>
            <a:pPr marL="0" indent="0">
              <a:buNone/>
            </a:pPr>
            <a:endParaRPr kumimoji="1" lang="en-US" altLang="zh-CN" dirty="0"/>
          </a:p>
          <a:p>
            <a:pPr marL="0" indent="0">
              <a:buNone/>
            </a:pPr>
            <a:endParaRPr kumimoji="1" lang="en-US" altLang="zh-CN" dirty="0"/>
          </a:p>
        </p:txBody>
      </p:sp>
    </p:spTree>
    <p:extLst>
      <p:ext uri="{BB962C8B-B14F-4D97-AF65-F5344CB8AC3E}">
        <p14:creationId xmlns:p14="http://schemas.microsoft.com/office/powerpoint/2010/main" val="3472307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D912A-BEE8-D542-8C8C-2FA3A2DD5C13}"/>
              </a:ext>
            </a:extLst>
          </p:cNvPr>
          <p:cNvSpPr>
            <a:spLocks noGrp="1"/>
          </p:cNvSpPr>
          <p:nvPr>
            <p:ph type="title"/>
          </p:nvPr>
        </p:nvSpPr>
        <p:spPr/>
        <p:txBody>
          <a:bodyPr/>
          <a:lstStyle/>
          <a:p>
            <a:r>
              <a:rPr kumimoji="1" lang="zh-CN" altLang="en-US" dirty="0"/>
              <a:t>问题</a:t>
            </a:r>
            <a:r>
              <a:rPr kumimoji="1" lang="en-US" altLang="zh-CN" dirty="0"/>
              <a:t>&amp;</a:t>
            </a:r>
            <a:r>
              <a:rPr kumimoji="1" lang="zh-CN" altLang="en-US" dirty="0"/>
              <a:t>建议</a:t>
            </a:r>
          </a:p>
        </p:txBody>
      </p:sp>
    </p:spTree>
    <p:extLst>
      <p:ext uri="{BB962C8B-B14F-4D97-AF65-F5344CB8AC3E}">
        <p14:creationId xmlns:p14="http://schemas.microsoft.com/office/powerpoint/2010/main" val="4208155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8162" y="1952625"/>
            <a:ext cx="11115675" cy="3095625"/>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文本框 5"/>
          <p:cNvSpPr txBox="1"/>
          <p:nvPr/>
        </p:nvSpPr>
        <p:spPr>
          <a:xfrm>
            <a:off x="5199636" y="1004977"/>
            <a:ext cx="1925064" cy="1862048"/>
          </a:xfrm>
          <a:prstGeom prst="rect">
            <a:avLst/>
          </a:prstGeom>
        </p:spPr>
        <p:txBody>
          <a:bodyPr wrap="square" rtlCol="0">
            <a:spAutoFit/>
          </a:bodyPr>
          <a:lstStyle/>
          <a:p>
            <a:pPr algn="ctr"/>
            <a:r>
              <a:rPr lang="en-US" altLang="zh-CN" sz="11500" i="1" dirty="0">
                <a:solidFill>
                  <a:schemeClr val="bg2">
                    <a:lumMod val="10000"/>
                  </a:schemeClr>
                </a:solidFill>
                <a:latin typeface="Segoe UI" panose="020B0502040204020203" pitchFamily="34" charset="0"/>
                <a:ea typeface="微软雅黑" panose="020B0503020204020204" pitchFamily="34" charset="-122"/>
                <a:cs typeface="Segoe UI" panose="020B0502040204020203" pitchFamily="34" charset="0"/>
              </a:rPr>
              <a:t>03</a:t>
            </a:r>
            <a:endParaRPr lang="zh-CN" altLang="en-US" sz="11500" i="1" dirty="0">
              <a:solidFill>
                <a:schemeClr val="bg2">
                  <a:lumMod val="10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4" name="文本框 3"/>
          <p:cNvSpPr txBox="1"/>
          <p:nvPr/>
        </p:nvSpPr>
        <p:spPr>
          <a:xfrm>
            <a:off x="1231104" y="2321004"/>
            <a:ext cx="9748838" cy="2215991"/>
          </a:xfrm>
          <a:prstGeom prst="rect">
            <a:avLst/>
          </a:prstGeom>
          <a:noFill/>
        </p:spPr>
        <p:txBody>
          <a:bodyPr wrap="square" rtlCol="0">
            <a:spAutoFit/>
          </a:bodyPr>
          <a:lstStyle/>
          <a:p>
            <a:pPr algn="ctr"/>
            <a:r>
              <a:rPr lang="en-US" altLang="zh-CN" sz="13800" dirty="0">
                <a:solidFill>
                  <a:schemeClr val="tx1">
                    <a:alpha val="3000"/>
                  </a:schemeClr>
                </a:solidFill>
                <a:latin typeface="Segoe UI" panose="020B0502040204020203" pitchFamily="34" charset="0"/>
                <a:ea typeface="微软雅黑" panose="020B0503020204020204" pitchFamily="34" charset="-122"/>
                <a:cs typeface="Segoe UI" panose="020B0502040204020203" pitchFamily="34" charset="0"/>
              </a:rPr>
              <a:t>PART THREE</a:t>
            </a:r>
            <a:endParaRPr lang="zh-CN" altLang="en-US" sz="13800" dirty="0">
              <a:solidFill>
                <a:schemeClr val="tx1">
                  <a:alpha val="3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5" name="文本框 4"/>
          <p:cNvSpPr txBox="1"/>
          <p:nvPr/>
        </p:nvSpPr>
        <p:spPr>
          <a:xfrm>
            <a:off x="3651250" y="2992755"/>
            <a:ext cx="5021580" cy="1015663"/>
          </a:xfrm>
          <a:prstGeom prst="rect">
            <a:avLst/>
          </a:prstGeom>
          <a:noFill/>
        </p:spPr>
        <p:txBody>
          <a:bodyPr wrap="square" rtlCol="0">
            <a:spAutoFit/>
          </a:bodyPr>
          <a:lstStyle/>
          <a:p>
            <a:pPr algn="ctr"/>
            <a:r>
              <a:rPr lang="zh-CN" altLang="zh-CN" sz="6000" dirty="0">
                <a:solidFill>
                  <a:schemeClr val="bg2">
                    <a:lumMod val="10000"/>
                  </a:schemeClr>
                </a:solidFill>
                <a:latin typeface="思源黑体 CN Bold" panose="020B0800000000000000" pitchFamily="34" charset="-122"/>
                <a:ea typeface="思源黑体 CN Bold" panose="020B0800000000000000" pitchFamily="34" charset="-122"/>
              </a:rPr>
              <a:t>业务组件</a:t>
            </a:r>
            <a:r>
              <a:rPr lang="zh-CN" altLang="en-US" sz="6000" dirty="0">
                <a:solidFill>
                  <a:schemeClr val="bg2">
                    <a:lumMod val="10000"/>
                  </a:schemeClr>
                </a:solidFill>
                <a:latin typeface="思源黑体 CN Bold" panose="020B0800000000000000" pitchFamily="34" charset="-122"/>
                <a:ea typeface="思源黑体 CN Bold" panose="020B0800000000000000" pitchFamily="34" charset="-122"/>
              </a:rPr>
              <a:t>简介</a:t>
            </a:r>
            <a:endParaRPr lang="zh-CN" altLang="zh-CN" sz="6000" dirty="0">
              <a:solidFill>
                <a:schemeClr val="bg2">
                  <a:lumMod val="10000"/>
                </a:schemeClr>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2080615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630495" y="240030"/>
            <a:ext cx="2610409" cy="521970"/>
          </a:xfrm>
          <a:prstGeom prst="rect">
            <a:avLst/>
          </a:prstGeom>
          <a:noFill/>
        </p:spPr>
        <p:txBody>
          <a:bodyPr wrap="square" rtlCol="0">
            <a:spAutoFit/>
          </a:bodyPr>
          <a:lstStyle/>
          <a:p>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组件</a:t>
            </a: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116965" y="1298575"/>
            <a:ext cx="1554480" cy="368300"/>
          </a:xfrm>
          <a:prstGeom prst="rect">
            <a:avLst/>
          </a:prstGeom>
          <a:noFill/>
        </p:spPr>
        <p:txBody>
          <a:bodyPr wrap="none" rtlCol="0">
            <a:spAutoFit/>
          </a:bodyPr>
          <a:lstStyle/>
          <a:p>
            <a:pPr algn="ctr"/>
            <a:r>
              <a:rPr lang="zh-CN" altLang="en-US" dirty="0">
                <a:latin typeface="思源黑体 CN Medium" panose="020B0600000000000000" pitchFamily="34" charset="-122"/>
                <a:ea typeface="思源黑体 CN Medium" panose="020B0600000000000000" pitchFamily="34" charset="-122"/>
              </a:rPr>
              <a:t>一、布局组件</a:t>
            </a:r>
          </a:p>
        </p:txBody>
      </p:sp>
      <p:sp>
        <p:nvSpPr>
          <p:cNvPr id="3" name="文本框 2"/>
          <p:cNvSpPr txBox="1"/>
          <p:nvPr/>
        </p:nvSpPr>
        <p:spPr>
          <a:xfrm>
            <a:off x="1116965" y="2107565"/>
            <a:ext cx="1783080" cy="368300"/>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二、大数据组件</a:t>
            </a:r>
          </a:p>
        </p:txBody>
      </p:sp>
      <p:sp>
        <p:nvSpPr>
          <p:cNvPr id="4" name="文本框 3"/>
          <p:cNvSpPr txBox="1"/>
          <p:nvPr/>
        </p:nvSpPr>
        <p:spPr>
          <a:xfrm>
            <a:off x="1116965" y="2908300"/>
            <a:ext cx="2697480" cy="368300"/>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三、</a:t>
            </a:r>
            <a:r>
              <a:rPr lang="en-US" altLang="zh-CN" dirty="0">
                <a:latin typeface="思源黑体 CN Medium" panose="020B0600000000000000" pitchFamily="34" charset="-122"/>
                <a:ea typeface="思源黑体 CN Medium" panose="020B0600000000000000" pitchFamily="34" charset="-122"/>
              </a:rPr>
              <a:t>antd</a:t>
            </a:r>
            <a:r>
              <a:rPr lang="zh-CN" altLang="en-US" dirty="0">
                <a:latin typeface="思源黑体 CN Medium" panose="020B0600000000000000" pitchFamily="34" charset="-122"/>
                <a:ea typeface="思源黑体 CN Medium" panose="020B0600000000000000" pitchFamily="34" charset="-122"/>
              </a:rPr>
              <a:t>封装的业务组件</a:t>
            </a:r>
          </a:p>
        </p:txBody>
      </p:sp>
    </p:spTree>
    <p:extLst>
      <p:ext uri="{BB962C8B-B14F-4D97-AF65-F5344CB8AC3E}">
        <p14:creationId xmlns:p14="http://schemas.microsoft.com/office/powerpoint/2010/main" val="2108081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30495" y="240030"/>
            <a:ext cx="2610409" cy="521970"/>
          </a:xfrm>
          <a:prstGeom prst="rect">
            <a:avLst/>
          </a:prstGeom>
          <a:noFill/>
        </p:spPr>
        <p:txBody>
          <a:bodyPr wrap="square" rtlCol="0">
            <a:spAutoFit/>
          </a:bodyPr>
          <a:lstStyle/>
          <a:p>
            <a:r>
              <a:rPr lang="zh-CN" altLang="en-US" sz="28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布局组件</a:t>
            </a:r>
            <a:endPar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28" name="矩形 27"/>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52450" y="1559560"/>
            <a:ext cx="7269480" cy="368300"/>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布局类组件，可快速完成基本布局，只需要在相应模块添加内容即可。</a:t>
            </a:r>
          </a:p>
        </p:txBody>
      </p:sp>
      <p:sp>
        <p:nvSpPr>
          <p:cNvPr id="5" name="文本框 4"/>
          <p:cNvSpPr txBox="1"/>
          <p:nvPr/>
        </p:nvSpPr>
        <p:spPr>
          <a:xfrm>
            <a:off x="552450" y="2052955"/>
            <a:ext cx="2583180" cy="3138170"/>
          </a:xfrm>
          <a:prstGeom prst="rect">
            <a:avLst/>
          </a:prstGeom>
          <a:noFill/>
        </p:spPr>
        <p:txBody>
          <a:bodyPr wrap="none" rtlCol="0">
            <a:spAutoFit/>
          </a:bodyPr>
          <a:lstStyle/>
          <a:p>
            <a:pPr algn="l"/>
            <a:r>
              <a:rPr lang="en-US" altLang="zh-CN" dirty="0">
                <a:latin typeface="思源黑体 CN Medium" panose="020B0600000000000000" pitchFamily="34" charset="-122"/>
                <a:ea typeface="思源黑体 CN Medium" panose="020B0600000000000000" pitchFamily="34" charset="-122"/>
              </a:rPr>
              <a:t>Layout {</a:t>
            </a:r>
          </a:p>
          <a:p>
            <a:pPr lvl="1" algn="l"/>
            <a:r>
              <a:rPr lang="en-US" altLang="zh-CN" dirty="0">
                <a:latin typeface="思源黑体 CN Medium" panose="020B0600000000000000" pitchFamily="34" charset="-122"/>
                <a:ea typeface="思源黑体 CN Medium" panose="020B0600000000000000" pitchFamily="34" charset="-122"/>
                <a:sym typeface="+mn-ea"/>
              </a:rPr>
              <a:t>Head {</a:t>
            </a:r>
          </a:p>
          <a:p>
            <a:pPr lvl="2" algn="l"/>
            <a:r>
              <a:rPr lang="en-US" altLang="zh-CN" dirty="0">
                <a:latin typeface="思源黑体 CN Medium" panose="020B0600000000000000" pitchFamily="34" charset="-122"/>
                <a:ea typeface="思源黑体 CN Medium" panose="020B0600000000000000" pitchFamily="34" charset="-122"/>
                <a:sym typeface="+mn-ea"/>
              </a:rPr>
              <a:t>Left</a:t>
            </a:r>
            <a:endParaRPr lang="en-US" altLang="zh-CN" dirty="0">
              <a:latin typeface="思源黑体 CN Medium" panose="020B0600000000000000" pitchFamily="34" charset="-122"/>
              <a:ea typeface="思源黑体 CN Medium" panose="020B0600000000000000" pitchFamily="34" charset="-122"/>
            </a:endParaRPr>
          </a:p>
          <a:p>
            <a:pPr lvl="2" algn="l"/>
            <a:r>
              <a:rPr lang="en-US" altLang="zh-CN" dirty="0">
                <a:latin typeface="思源黑体 CN Medium" panose="020B0600000000000000" pitchFamily="34" charset="-122"/>
                <a:ea typeface="思源黑体 CN Medium" panose="020B0600000000000000" pitchFamily="34" charset="-122"/>
                <a:sym typeface="+mn-ea"/>
              </a:rPr>
              <a:t>Right</a:t>
            </a:r>
            <a:endParaRPr lang="en-US" altLang="zh-CN" dirty="0">
              <a:latin typeface="思源黑体 CN Medium" panose="020B0600000000000000" pitchFamily="34" charset="-122"/>
              <a:ea typeface="思源黑体 CN Medium" panose="020B0600000000000000" pitchFamily="34" charset="-122"/>
            </a:endParaRPr>
          </a:p>
          <a:p>
            <a:pPr lvl="2" algn="l"/>
            <a:r>
              <a:rPr lang="en-US" altLang="zh-CN" dirty="0">
                <a:latin typeface="思源黑体 CN Medium" panose="020B0600000000000000" pitchFamily="34" charset="-122"/>
                <a:ea typeface="思源黑体 CN Medium" panose="020B0600000000000000" pitchFamily="34" charset="-122"/>
                <a:sym typeface="+mn-ea"/>
              </a:rPr>
              <a:t>Center {</a:t>
            </a:r>
          </a:p>
          <a:p>
            <a:pPr marL="0" lvl="2" algn="l"/>
            <a:r>
              <a:rPr lang="en-US" altLang="zh-CN" dirty="0">
                <a:latin typeface="思源黑体 CN Medium" panose="020B0600000000000000" pitchFamily="34" charset="-122"/>
                <a:ea typeface="思源黑体 CN Medium" panose="020B0600000000000000" pitchFamily="34" charset="-122"/>
                <a:sym typeface="+mn-ea"/>
              </a:rPr>
              <a:t>		Title</a:t>
            </a:r>
          </a:p>
          <a:p>
            <a:pPr lvl="2" algn="l"/>
            <a:r>
              <a:rPr lang="en-US" altLang="zh-CN" dirty="0">
                <a:latin typeface="思源黑体 CN Medium" panose="020B0600000000000000" pitchFamily="34" charset="-122"/>
                <a:ea typeface="思源黑体 CN Medium" panose="020B0600000000000000" pitchFamily="34" charset="-122"/>
                <a:sym typeface="+mn-ea"/>
              </a:rPr>
              <a:t>}</a:t>
            </a:r>
            <a:endParaRPr lang="en-US" altLang="zh-CN" dirty="0">
              <a:latin typeface="思源黑体 CN Medium" panose="020B0600000000000000" pitchFamily="34" charset="-122"/>
              <a:ea typeface="思源黑体 CN Medium" panose="020B0600000000000000" pitchFamily="34" charset="-122"/>
            </a:endParaRPr>
          </a:p>
          <a:p>
            <a:pPr lvl="1" algn="l"/>
            <a:r>
              <a:rPr lang="en-US" altLang="zh-CN" dirty="0">
                <a:latin typeface="思源黑体 CN Medium" panose="020B0600000000000000" pitchFamily="34" charset="-122"/>
                <a:ea typeface="思源黑体 CN Medium" panose="020B0600000000000000" pitchFamily="34" charset="-122"/>
                <a:sym typeface="+mn-ea"/>
              </a:rPr>
              <a:t>}</a:t>
            </a:r>
            <a:br>
              <a:rPr lang="en-US" altLang="zh-CN" dirty="0">
                <a:latin typeface="思源黑体 CN Medium" panose="020B0600000000000000" pitchFamily="34" charset="-122"/>
                <a:ea typeface="思源黑体 CN Medium" panose="020B0600000000000000" pitchFamily="34" charset="-122"/>
                <a:sym typeface="+mn-ea"/>
              </a:rPr>
            </a:br>
            <a:r>
              <a:rPr lang="en-US" altLang="zh-CN" dirty="0">
                <a:latin typeface="思源黑体 CN Medium" panose="020B0600000000000000" pitchFamily="34" charset="-122"/>
                <a:ea typeface="思源黑体 CN Medium" panose="020B0600000000000000" pitchFamily="34" charset="-122"/>
                <a:sym typeface="+mn-ea"/>
              </a:rPr>
              <a:t>Content</a:t>
            </a:r>
            <a:endParaRPr lang="en-US" altLang="zh-CN" dirty="0">
              <a:latin typeface="思源黑体 CN Medium" panose="020B0600000000000000" pitchFamily="34" charset="-122"/>
              <a:ea typeface="思源黑体 CN Medium" panose="020B0600000000000000" pitchFamily="34" charset="-122"/>
            </a:endParaRPr>
          </a:p>
          <a:p>
            <a:pPr algn="l"/>
            <a:r>
              <a:rPr lang="en-US" altLang="zh-CN" dirty="0">
                <a:latin typeface="思源黑体 CN Medium" panose="020B0600000000000000" pitchFamily="34" charset="-122"/>
                <a:ea typeface="思源黑体 CN Medium" panose="020B0600000000000000" pitchFamily="34" charset="-122"/>
              </a:rPr>
              <a:t>}</a:t>
            </a:r>
          </a:p>
          <a:p>
            <a:pPr algn="l"/>
            <a:endParaRPr lang="en-US" altLang="zh-CN" dirty="0">
              <a:latin typeface="思源黑体 CN Medium" panose="020B0600000000000000" pitchFamily="34" charset="-122"/>
              <a:ea typeface="思源黑体 CN Medium" panose="020B0600000000000000" pitchFamily="34" charset="-122"/>
            </a:endParaRPr>
          </a:p>
        </p:txBody>
      </p:sp>
      <p:pic>
        <p:nvPicPr>
          <p:cNvPr id="8" name="图片 7"/>
          <p:cNvPicPr>
            <a:picLocks noChangeAspect="1"/>
          </p:cNvPicPr>
          <p:nvPr/>
        </p:nvPicPr>
        <p:blipFill>
          <a:blip r:embed="rId2"/>
          <a:stretch>
            <a:fillRect/>
          </a:stretch>
        </p:blipFill>
        <p:spPr>
          <a:xfrm>
            <a:off x="3075305" y="2052955"/>
            <a:ext cx="9015095" cy="2967355"/>
          </a:xfrm>
          <a:prstGeom prst="rect">
            <a:avLst/>
          </a:prstGeom>
        </p:spPr>
      </p:pic>
    </p:spTree>
    <p:extLst>
      <p:ext uri="{BB962C8B-B14F-4D97-AF65-F5344CB8AC3E}">
        <p14:creationId xmlns:p14="http://schemas.microsoft.com/office/powerpoint/2010/main" val="1780418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30495" y="240030"/>
            <a:ext cx="2610409" cy="521970"/>
          </a:xfrm>
          <a:prstGeom prst="rect">
            <a:avLst/>
          </a:prstGeom>
          <a:noFill/>
        </p:spPr>
        <p:txBody>
          <a:bodyPr wrap="square" rtlCol="0">
            <a:spAutoFit/>
          </a:bodyPr>
          <a:lstStyle/>
          <a:p>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大数据渲染</a:t>
            </a:r>
          </a:p>
        </p:txBody>
      </p:sp>
      <p:sp>
        <p:nvSpPr>
          <p:cNvPr id="28" name="矩形 27"/>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52450" y="1559560"/>
            <a:ext cx="8183880" cy="368300"/>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当数据量过大，页面一次性渲染，会变的非常卡，甚至造成浏览器的奔溃现象。</a:t>
            </a:r>
            <a:endParaRPr lang="en-US" altLang="zh-CN" dirty="0">
              <a:latin typeface="思源黑体 CN Medium" panose="020B0600000000000000" pitchFamily="34" charset="-122"/>
              <a:ea typeface="思源黑体 CN Medium" panose="020B0600000000000000" pitchFamily="34" charset="-122"/>
            </a:endParaRPr>
          </a:p>
        </p:txBody>
      </p:sp>
      <p:sp>
        <p:nvSpPr>
          <p:cNvPr id="3" name="文本框 2"/>
          <p:cNvSpPr txBox="1"/>
          <p:nvPr/>
        </p:nvSpPr>
        <p:spPr>
          <a:xfrm>
            <a:off x="1066800" y="2113280"/>
            <a:ext cx="9212580" cy="922020"/>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我们的解决方法：分屏展示，虚拟滚动，展示一部分用户可以看到的数据。</a:t>
            </a:r>
          </a:p>
          <a:p>
            <a:pPr algn="l"/>
            <a:endParaRPr lang="zh-CN" altLang="en-US" dirty="0">
              <a:latin typeface="思源黑体 CN Medium" panose="020B0600000000000000" pitchFamily="34" charset="-122"/>
              <a:ea typeface="思源黑体 CN Medium" panose="020B0600000000000000" pitchFamily="34" charset="-122"/>
            </a:endParaRPr>
          </a:p>
          <a:p>
            <a:pPr algn="l"/>
            <a:r>
              <a:rPr lang="zh-CN" altLang="en-US" dirty="0">
                <a:latin typeface="思源黑体 CN Medium" panose="020B0600000000000000" pitchFamily="34" charset="-122"/>
                <a:ea typeface="思源黑体 CN Medium" panose="020B0600000000000000" pitchFamily="34" charset="-122"/>
              </a:rPr>
              <a:t>实例展示：所有未分页的表格，录凭证 </a:t>
            </a:r>
            <a:r>
              <a:rPr lang="en-US" altLang="zh-CN" dirty="0">
                <a:latin typeface="思源黑体 CN Medium" panose="020B0600000000000000" pitchFamily="34" charset="-122"/>
                <a:ea typeface="思源黑体 CN Medium" panose="020B0600000000000000" pitchFamily="34" charset="-122"/>
              </a:rPr>
              <a:t>- </a:t>
            </a:r>
            <a:r>
              <a:rPr lang="zh-CN" altLang="en-US" dirty="0">
                <a:latin typeface="思源黑体 CN Medium" panose="020B0600000000000000" pitchFamily="34" charset="-122"/>
                <a:ea typeface="思源黑体 CN Medium" panose="020B0600000000000000" pitchFamily="34" charset="-122"/>
              </a:rPr>
              <a:t>下拉摘要、科目、辅助，辅助管理的合并下拉等</a:t>
            </a:r>
          </a:p>
        </p:txBody>
      </p:sp>
    </p:spTree>
    <p:extLst>
      <p:ext uri="{BB962C8B-B14F-4D97-AF65-F5344CB8AC3E}">
        <p14:creationId xmlns:p14="http://schemas.microsoft.com/office/powerpoint/2010/main" val="1279295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30554" y="240030"/>
            <a:ext cx="4440209" cy="521970"/>
          </a:xfrm>
          <a:prstGeom prst="rect">
            <a:avLst/>
          </a:prstGeom>
          <a:noFill/>
        </p:spPr>
        <p:txBody>
          <a:bodyPr wrap="square" rtlCol="0">
            <a:spAutoFit/>
          </a:bodyPr>
          <a:lstStyle/>
          <a:p>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业务组件和</a:t>
            </a:r>
            <a:r>
              <a:rPr lang="en-US" altLang="zh-CN" sz="2800" spc="140" dirty="0">
                <a:solidFill>
                  <a:schemeClr val="bg2">
                    <a:lumMod val="25000"/>
                  </a:schemeClr>
                </a:solidFill>
                <a:latin typeface="思源黑体 CN Heavy" panose="020B0A00000000000000" pitchFamily="34" charset="-122"/>
                <a:ea typeface="思源黑体 CN Heavy" panose="020B0A00000000000000" pitchFamily="34" charset="-122"/>
              </a:rPr>
              <a:t>antd</a:t>
            </a:r>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封装</a:t>
            </a:r>
          </a:p>
        </p:txBody>
      </p:sp>
      <p:sp>
        <p:nvSpPr>
          <p:cNvPr id="28" name="矩形 27"/>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52450" y="1037049"/>
            <a:ext cx="7383780" cy="368300"/>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业务组件，相同类组件不需要重复编写，提高效率，减少</a:t>
            </a:r>
            <a:r>
              <a:rPr lang="en-US" altLang="zh-CN" dirty="0">
                <a:latin typeface="思源黑体 CN Medium" panose="020B0600000000000000" pitchFamily="34" charset="-122"/>
                <a:ea typeface="思源黑体 CN Medium" panose="020B0600000000000000" pitchFamily="34" charset="-122"/>
              </a:rPr>
              <a:t>bug</a:t>
            </a:r>
            <a:r>
              <a:rPr lang="zh-CN" altLang="en-US" dirty="0">
                <a:latin typeface="思源黑体 CN Medium" panose="020B0600000000000000" pitchFamily="34" charset="-122"/>
                <a:ea typeface="思源黑体 CN Medium" panose="020B0600000000000000" pitchFamily="34" charset="-122"/>
              </a:rPr>
              <a:t>，好维护等</a:t>
            </a:r>
          </a:p>
        </p:txBody>
      </p:sp>
      <p:sp>
        <p:nvSpPr>
          <p:cNvPr id="3" name="文本框 2"/>
          <p:cNvSpPr txBox="1"/>
          <p:nvPr/>
        </p:nvSpPr>
        <p:spPr>
          <a:xfrm>
            <a:off x="1125220" y="1507651"/>
            <a:ext cx="8940268" cy="5078313"/>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试用较高的业务组件展示：</a:t>
            </a:r>
          </a:p>
          <a:p>
            <a:pPr algn="l"/>
            <a:r>
              <a:rPr lang="en-US" altLang="zh-CN" dirty="0">
                <a:latin typeface="思源黑体 CN Medium" panose="020B0600000000000000" pitchFamily="34" charset="-122"/>
                <a:ea typeface="思源黑体 CN Medium" panose="020B0600000000000000" pitchFamily="34" charset="-122"/>
                <a:sym typeface="+mn-ea"/>
              </a:rPr>
              <a:t>1.</a:t>
            </a:r>
            <a:r>
              <a:rPr lang="zh-CN" altLang="en-US" dirty="0">
                <a:latin typeface="思源黑体 CN Medium" panose="020B0600000000000000" pitchFamily="34" charset="-122"/>
                <a:ea typeface="思源黑体 CN Medium" panose="020B0600000000000000" pitchFamily="34" charset="-122"/>
                <a:sym typeface="+mn-ea"/>
              </a:rPr>
              <a:t>按钮组件 </a:t>
            </a:r>
            <a:r>
              <a:rPr lang="en-US" altLang="zh-CN" dirty="0">
                <a:latin typeface="思源黑体 CN Medium" panose="020B0600000000000000" pitchFamily="34" charset="-122"/>
                <a:ea typeface="思源黑体 CN Medium" panose="020B0600000000000000" pitchFamily="34" charset="-122"/>
                <a:sym typeface="+mn-ea"/>
              </a:rPr>
              <a:t>{</a:t>
            </a:r>
          </a:p>
          <a:p>
            <a:pPr algn="l"/>
            <a:r>
              <a:rPr lang="en-US" altLang="zh-CN" dirty="0">
                <a:latin typeface="思源黑体 CN Medium" panose="020B0600000000000000" pitchFamily="34" charset="-122"/>
                <a:ea typeface="思源黑体 CN Medium" panose="020B0600000000000000" pitchFamily="34" charset="-122"/>
                <a:sym typeface="+mn-ea"/>
              </a:rPr>
              <a:t>    1</a:t>
            </a:r>
            <a:r>
              <a:rPr lang="zh-CN" altLang="en-US" dirty="0">
                <a:latin typeface="思源黑体 CN Medium" panose="020B0600000000000000" pitchFamily="34" charset="-122"/>
                <a:ea typeface="思源黑体 CN Medium" panose="020B0600000000000000" pitchFamily="34" charset="-122"/>
                <a:sym typeface="+mn-ea"/>
              </a:rPr>
              <a:t>）打印</a:t>
            </a:r>
          </a:p>
          <a:p>
            <a:pPr algn="l"/>
            <a:r>
              <a:rPr lang="zh-CN" altLang="en-US" dirty="0">
                <a:latin typeface="思源黑体 CN Medium" panose="020B0600000000000000" pitchFamily="34" charset="-122"/>
                <a:ea typeface="思源黑体 CN Medium" panose="020B0600000000000000" pitchFamily="34" charset="-122"/>
                <a:sym typeface="+mn-ea"/>
              </a:rPr>
              <a:t>    </a:t>
            </a:r>
            <a:r>
              <a:rPr lang="en-US" altLang="zh-CN" dirty="0">
                <a:latin typeface="思源黑体 CN Medium" panose="020B0600000000000000" pitchFamily="34" charset="-122"/>
                <a:ea typeface="思源黑体 CN Medium" panose="020B0600000000000000" pitchFamily="34" charset="-122"/>
                <a:sym typeface="+mn-ea"/>
              </a:rPr>
              <a:t>2</a:t>
            </a:r>
            <a:r>
              <a:rPr lang="zh-CN" altLang="en-US" dirty="0">
                <a:latin typeface="思源黑体 CN Medium" panose="020B0600000000000000" pitchFamily="34" charset="-122"/>
                <a:ea typeface="思源黑体 CN Medium" panose="020B0600000000000000" pitchFamily="34" charset="-122"/>
                <a:sym typeface="+mn-ea"/>
              </a:rPr>
              <a:t>）导出</a:t>
            </a:r>
          </a:p>
          <a:p>
            <a:pPr algn="l"/>
            <a:r>
              <a:rPr lang="en-US" altLang="zh-CN" dirty="0">
                <a:latin typeface="思源黑体 CN Medium" panose="020B0600000000000000" pitchFamily="34" charset="-122"/>
                <a:ea typeface="思源黑体 CN Medium" panose="020B0600000000000000" pitchFamily="34" charset="-122"/>
                <a:sym typeface="+mn-ea"/>
              </a:rPr>
              <a:t>    3</a:t>
            </a:r>
            <a:r>
              <a:rPr lang="zh-CN" altLang="en-US" dirty="0">
                <a:latin typeface="思源黑体 CN Medium" panose="020B0600000000000000" pitchFamily="34" charset="-122"/>
                <a:ea typeface="思源黑体 CN Medium" panose="020B0600000000000000" pitchFamily="34" charset="-122"/>
                <a:sym typeface="+mn-ea"/>
              </a:rPr>
              <a:t>）导入</a:t>
            </a:r>
          </a:p>
          <a:p>
            <a:pPr algn="l"/>
            <a:r>
              <a:rPr lang="zh-CN" altLang="en-US" dirty="0">
                <a:latin typeface="思源黑体 CN Medium" panose="020B0600000000000000" pitchFamily="34" charset="-122"/>
                <a:ea typeface="思源黑体 CN Medium" panose="020B0600000000000000" pitchFamily="34" charset="-122"/>
                <a:sym typeface="+mn-ea"/>
              </a:rPr>
              <a:t>    </a:t>
            </a:r>
            <a:r>
              <a:rPr lang="en-US" altLang="zh-CN" dirty="0">
                <a:latin typeface="思源黑体 CN Medium" panose="020B0600000000000000" pitchFamily="34" charset="-122"/>
                <a:ea typeface="思源黑体 CN Medium" panose="020B0600000000000000" pitchFamily="34" charset="-122"/>
                <a:sym typeface="+mn-ea"/>
              </a:rPr>
              <a:t>4</a:t>
            </a:r>
            <a:r>
              <a:rPr lang="zh-CN" altLang="en-US" dirty="0">
                <a:latin typeface="思源黑体 CN Medium" panose="020B0600000000000000" pitchFamily="34" charset="-122"/>
                <a:ea typeface="思源黑体 CN Medium" panose="020B0600000000000000" pitchFamily="34" charset="-122"/>
                <a:sym typeface="+mn-ea"/>
              </a:rPr>
              <a:t>）搜索</a:t>
            </a:r>
          </a:p>
          <a:p>
            <a:pPr algn="l"/>
            <a:r>
              <a:rPr lang="en-US" altLang="zh-CN" dirty="0">
                <a:latin typeface="思源黑体 CN Medium" panose="020B0600000000000000" pitchFamily="34" charset="-122"/>
                <a:ea typeface="思源黑体 CN Medium" panose="020B0600000000000000" pitchFamily="34" charset="-122"/>
                <a:sym typeface="+mn-ea"/>
              </a:rPr>
              <a:t>    5</a:t>
            </a:r>
            <a:r>
              <a:rPr lang="zh-CN" altLang="en-US" dirty="0">
                <a:latin typeface="思源黑体 CN Medium" panose="020B0600000000000000" pitchFamily="34" charset="-122"/>
                <a:ea typeface="思源黑体 CN Medium" panose="020B0600000000000000" pitchFamily="34" charset="-122"/>
                <a:sym typeface="+mn-ea"/>
              </a:rPr>
              <a:t>）更多</a:t>
            </a:r>
          </a:p>
          <a:p>
            <a:pPr algn="l"/>
            <a:r>
              <a:rPr lang="zh-CN" altLang="en-US" dirty="0">
                <a:latin typeface="思源黑体 CN Medium" panose="020B0600000000000000" pitchFamily="34" charset="-122"/>
                <a:ea typeface="思源黑体 CN Medium" panose="020B0600000000000000" pitchFamily="34" charset="-122"/>
                <a:sym typeface="+mn-ea"/>
              </a:rPr>
              <a:t>    </a:t>
            </a:r>
            <a:r>
              <a:rPr lang="en-US" altLang="zh-CN" dirty="0">
                <a:latin typeface="思源黑体 CN Medium" panose="020B0600000000000000" pitchFamily="34" charset="-122"/>
                <a:ea typeface="思源黑体 CN Medium" panose="020B0600000000000000" pitchFamily="34" charset="-122"/>
                <a:sym typeface="+mn-ea"/>
              </a:rPr>
              <a:t>...</a:t>
            </a:r>
          </a:p>
          <a:p>
            <a:pPr algn="l"/>
            <a:r>
              <a:rPr lang="en-US" altLang="zh-CN" dirty="0">
                <a:latin typeface="思源黑体 CN Medium" panose="020B0600000000000000" pitchFamily="34" charset="-122"/>
                <a:ea typeface="思源黑体 CN Medium" panose="020B0600000000000000" pitchFamily="34" charset="-122"/>
                <a:sym typeface="+mn-ea"/>
              </a:rPr>
              <a:t>}</a:t>
            </a:r>
            <a:endParaRPr lang="en-US" altLang="zh-CN" dirty="0">
              <a:latin typeface="思源黑体 CN Medium" panose="020B0600000000000000" pitchFamily="34" charset="-122"/>
              <a:ea typeface="思源黑体 CN Medium" panose="020B0600000000000000" pitchFamily="34" charset="-122"/>
            </a:endParaRPr>
          </a:p>
          <a:p>
            <a:pPr algn="l"/>
            <a:r>
              <a:rPr lang="en-US" altLang="zh-CN" dirty="0">
                <a:latin typeface="思源黑体 CN Medium" panose="020B0600000000000000" pitchFamily="34" charset="-122"/>
                <a:ea typeface="思源黑体 CN Medium" panose="020B0600000000000000" pitchFamily="34" charset="-122"/>
              </a:rPr>
              <a:t>2.</a:t>
            </a:r>
            <a:r>
              <a:rPr lang="zh-CN" altLang="en-US" dirty="0">
                <a:latin typeface="思源黑体 CN Medium" panose="020B0600000000000000" pitchFamily="34" charset="-122"/>
                <a:ea typeface="思源黑体 CN Medium" panose="020B0600000000000000" pitchFamily="34" charset="-122"/>
              </a:rPr>
              <a:t>导入上传组件（例：日记账</a:t>
            </a:r>
            <a:r>
              <a:rPr lang="en-US" altLang="zh-CN"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导入，进销项</a:t>
            </a:r>
            <a:r>
              <a:rPr lang="en-US" altLang="zh-CN"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手动新增</a:t>
            </a:r>
            <a:r>
              <a:rPr lang="en-US" altLang="zh-CN"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导入，固定资产卡片管理导入）</a:t>
            </a:r>
          </a:p>
          <a:p>
            <a:pPr algn="l"/>
            <a:r>
              <a:rPr lang="en-US" altLang="zh-CN" dirty="0">
                <a:latin typeface="思源黑体 CN Medium" panose="020B0600000000000000" pitchFamily="34" charset="-122"/>
                <a:ea typeface="思源黑体 CN Medium" panose="020B0600000000000000" pitchFamily="34" charset="-122"/>
                <a:sym typeface="+mn-ea"/>
              </a:rPr>
              <a:t>3.查询</a:t>
            </a:r>
            <a:r>
              <a:rPr lang="zh-CN" altLang="en-US" dirty="0">
                <a:latin typeface="思源黑体 CN Medium" panose="020B0600000000000000" pitchFamily="34" charset="-122"/>
                <a:ea typeface="思源黑体 CN Medium" panose="020B0600000000000000" pitchFamily="34" charset="-122"/>
                <a:sym typeface="+mn-ea"/>
              </a:rPr>
              <a:t>组件（例：凭证列表查询）</a:t>
            </a:r>
          </a:p>
          <a:p>
            <a:pPr algn="l"/>
            <a:r>
              <a:rPr lang="en-US" altLang="zh-CN" dirty="0">
                <a:latin typeface="思源黑体 CN Medium" panose="020B0600000000000000" pitchFamily="34" charset="-122"/>
                <a:ea typeface="思源黑体 CN Medium" panose="020B0600000000000000" pitchFamily="34" charset="-122"/>
                <a:sym typeface="+mn-ea"/>
              </a:rPr>
              <a:t>4.icon</a:t>
            </a:r>
            <a:r>
              <a:rPr lang="zh-CN" altLang="en-US" dirty="0">
                <a:latin typeface="思源黑体 CN Medium" panose="020B0600000000000000" pitchFamily="34" charset="-122"/>
                <a:ea typeface="思源黑体 CN Medium" panose="020B0600000000000000" pitchFamily="34" charset="-122"/>
                <a:sym typeface="+mn-ea"/>
              </a:rPr>
              <a:t>组件</a:t>
            </a:r>
          </a:p>
          <a:p>
            <a:pPr algn="l"/>
            <a:r>
              <a:rPr lang="en-US" altLang="zh-CN" dirty="0">
                <a:latin typeface="思源黑体 CN Medium" panose="020B0600000000000000" pitchFamily="34" charset="-122"/>
                <a:ea typeface="思源黑体 CN Medium" panose="020B0600000000000000" pitchFamily="34" charset="-122"/>
                <a:sym typeface="+mn-ea"/>
              </a:rPr>
              <a:t>5.</a:t>
            </a:r>
            <a:r>
              <a:rPr lang="zh-CN" altLang="en-US" dirty="0">
                <a:latin typeface="思源黑体 CN Medium" panose="020B0600000000000000" pitchFamily="34" charset="-122"/>
                <a:ea typeface="思源黑体 CN Medium" panose="020B0600000000000000" pitchFamily="34" charset="-122"/>
                <a:sym typeface="+mn-ea"/>
              </a:rPr>
              <a:t>备份、进度条组件</a:t>
            </a:r>
          </a:p>
          <a:p>
            <a:pPr algn="l"/>
            <a:r>
              <a:rPr lang="en-US" altLang="zh-CN" dirty="0">
                <a:latin typeface="思源黑体 CN Medium" panose="020B0600000000000000" pitchFamily="34" charset="-122"/>
                <a:ea typeface="思源黑体 CN Medium" panose="020B0600000000000000" pitchFamily="34" charset="-122"/>
                <a:sym typeface="+mn-ea"/>
              </a:rPr>
              <a:t>6.</a:t>
            </a:r>
            <a:r>
              <a:rPr lang="zh-CN" altLang="en-US" dirty="0">
                <a:latin typeface="思源黑体 CN Medium" panose="020B0600000000000000" pitchFamily="34" charset="-122"/>
                <a:ea typeface="思源黑体 CN Medium" panose="020B0600000000000000" pitchFamily="34" charset="-122"/>
                <a:sym typeface="+mn-ea"/>
              </a:rPr>
              <a:t>数字输入框组件</a:t>
            </a:r>
          </a:p>
          <a:p>
            <a:pPr algn="l"/>
            <a:r>
              <a:rPr lang="en-US" altLang="zh-CN" dirty="0">
                <a:latin typeface="思源黑体 CN Medium" panose="020B0600000000000000" pitchFamily="34" charset="-122"/>
                <a:ea typeface="思源黑体 CN Medium" panose="020B0600000000000000" pitchFamily="34" charset="-122"/>
                <a:sym typeface="+mn-ea"/>
              </a:rPr>
              <a:t>7.</a:t>
            </a:r>
            <a:r>
              <a:rPr lang="zh-CN" altLang="en-US" dirty="0">
                <a:latin typeface="思源黑体 CN Medium" panose="020B0600000000000000" pitchFamily="34" charset="-122"/>
                <a:ea typeface="思源黑体 CN Medium" panose="020B0600000000000000" pitchFamily="34" charset="-122"/>
                <a:sym typeface="+mn-ea"/>
              </a:rPr>
              <a:t>日期选择组件</a:t>
            </a:r>
          </a:p>
          <a:p>
            <a:pPr algn="l"/>
            <a:r>
              <a:rPr lang="en-US" altLang="zh-CN" dirty="0">
                <a:latin typeface="思源黑体 CN Medium" panose="020B0600000000000000" pitchFamily="34" charset="-122"/>
                <a:ea typeface="思源黑体 CN Medium" panose="020B0600000000000000" pitchFamily="34" charset="-122"/>
                <a:sym typeface="+mn-ea"/>
              </a:rPr>
              <a:t>8.</a:t>
            </a:r>
            <a:r>
              <a:rPr lang="zh-CN" altLang="en-US" dirty="0">
                <a:latin typeface="思源黑体 CN Medium" panose="020B0600000000000000" pitchFamily="34" charset="-122"/>
                <a:ea typeface="思源黑体 CN Medium" panose="020B0600000000000000" pitchFamily="34" charset="-122"/>
                <a:sym typeface="+mn-ea"/>
              </a:rPr>
              <a:t>文本溢出自动隐藏组件</a:t>
            </a:r>
          </a:p>
          <a:p>
            <a:pPr algn="l"/>
            <a:r>
              <a:rPr lang="en-US" altLang="zh-CN" dirty="0">
                <a:latin typeface="思源黑体 CN Medium" panose="020B0600000000000000" pitchFamily="34" charset="-122"/>
                <a:ea typeface="思源黑体 CN Medium" panose="020B0600000000000000" pitchFamily="34" charset="-122"/>
                <a:sym typeface="+mn-ea"/>
              </a:rPr>
              <a:t>...</a:t>
            </a:r>
          </a:p>
          <a:p>
            <a:pPr algn="l"/>
            <a:endParaRPr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3336198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E36626-1A52-1147-A478-C6B4296DB9EB}"/>
              </a:ext>
            </a:extLst>
          </p:cNvPr>
          <p:cNvSpPr>
            <a:spLocks noGrp="1"/>
          </p:cNvSpPr>
          <p:nvPr>
            <p:ph idx="1"/>
          </p:nvPr>
        </p:nvSpPr>
        <p:spPr>
          <a:xfrm>
            <a:off x="838200" y="1326864"/>
            <a:ext cx="10515600" cy="4351338"/>
          </a:xfrm>
        </p:spPr>
        <p:txBody>
          <a:bodyPr/>
          <a:lstStyle/>
          <a:p>
            <a:r>
              <a:rPr kumimoji="1" lang="zh-CN" altLang="en-US" dirty="0"/>
              <a:t>数据流</a:t>
            </a:r>
            <a:r>
              <a:rPr kumimoji="1" lang="en-US" altLang="zh-CN" dirty="0"/>
              <a:t>&amp;</a:t>
            </a:r>
            <a:r>
              <a:rPr kumimoji="1" lang="zh-CN" altLang="en-US" dirty="0"/>
              <a:t>路由框架 </a:t>
            </a:r>
            <a:r>
              <a:rPr kumimoji="1" lang="en-US" altLang="zh-CN" dirty="0" err="1"/>
              <a:t>nuomi</a:t>
            </a:r>
            <a:endParaRPr kumimoji="1" lang="en-US" altLang="zh-CN" dirty="0"/>
          </a:p>
          <a:p>
            <a:endParaRPr kumimoji="1" lang="en-US" altLang="zh-CN" dirty="0"/>
          </a:p>
          <a:p>
            <a:r>
              <a:rPr kumimoji="1" lang="zh-CN" altLang="en-US" dirty="0"/>
              <a:t>请求模块 </a:t>
            </a:r>
            <a:endParaRPr kumimoji="1" lang="en-US" altLang="zh-CN" dirty="0"/>
          </a:p>
          <a:p>
            <a:pPr marL="0" indent="0">
              <a:buNone/>
            </a:pPr>
            <a:endParaRPr kumimoji="1" lang="en-US" altLang="zh-CN" dirty="0"/>
          </a:p>
          <a:p>
            <a:r>
              <a:rPr kumimoji="1" lang="en-US" altLang="zh-CN" dirty="0"/>
              <a:t>react</a:t>
            </a:r>
            <a:r>
              <a:rPr kumimoji="1" lang="zh-CN" altLang="en-US" dirty="0"/>
              <a:t> </a:t>
            </a:r>
            <a:r>
              <a:rPr kumimoji="1" lang="en-US" altLang="zh-CN" dirty="0" err="1"/>
              <a:t>css</a:t>
            </a:r>
            <a:r>
              <a:rPr kumimoji="1" lang="zh-CN" altLang="en-US" dirty="0"/>
              <a:t> </a:t>
            </a:r>
            <a:r>
              <a:rPr kumimoji="1" lang="en-US" altLang="zh-CN" dirty="0"/>
              <a:t>modules</a:t>
            </a:r>
          </a:p>
          <a:p>
            <a:endParaRPr kumimoji="1" lang="en-US" altLang="zh-CN" dirty="0"/>
          </a:p>
          <a:p>
            <a:r>
              <a:rPr kumimoji="1" lang="en-US" altLang="zh-CN" dirty="0"/>
              <a:t>react</a:t>
            </a:r>
            <a:r>
              <a:rPr kumimoji="1" lang="zh-CN" altLang="en-US" dirty="0"/>
              <a:t> </a:t>
            </a:r>
            <a:r>
              <a:rPr kumimoji="1" lang="en-US" altLang="zh-CN" dirty="0"/>
              <a:t>hooks</a:t>
            </a: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1102652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8162" y="1952625"/>
            <a:ext cx="11115675" cy="3095625"/>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文本框 5"/>
          <p:cNvSpPr txBox="1"/>
          <p:nvPr/>
        </p:nvSpPr>
        <p:spPr>
          <a:xfrm>
            <a:off x="5199636" y="1004977"/>
            <a:ext cx="1925064" cy="1861185"/>
          </a:xfrm>
          <a:prstGeom prst="rect">
            <a:avLst/>
          </a:prstGeom>
        </p:spPr>
        <p:txBody>
          <a:bodyPr wrap="square" rtlCol="0">
            <a:spAutoFit/>
          </a:bodyPr>
          <a:lstStyle/>
          <a:p>
            <a:pPr algn="ctr"/>
            <a:r>
              <a:rPr lang="en-US" altLang="zh-CN" sz="11500" i="1" dirty="0">
                <a:solidFill>
                  <a:schemeClr val="bg2">
                    <a:lumMod val="10000"/>
                  </a:schemeClr>
                </a:solidFill>
                <a:latin typeface="Segoe UI" panose="020B0502040204020203" pitchFamily="34" charset="0"/>
                <a:ea typeface="微软雅黑" panose="020B0503020204020204" pitchFamily="34" charset="-122"/>
                <a:cs typeface="Segoe UI" panose="020B0502040204020203" pitchFamily="34" charset="0"/>
              </a:rPr>
              <a:t>04</a:t>
            </a:r>
            <a:endParaRPr lang="zh-CN" altLang="en-US" sz="11500" i="1" dirty="0">
              <a:solidFill>
                <a:schemeClr val="bg2">
                  <a:lumMod val="10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4" name="文本框 3"/>
          <p:cNvSpPr txBox="1"/>
          <p:nvPr/>
        </p:nvSpPr>
        <p:spPr>
          <a:xfrm>
            <a:off x="1231104" y="2321004"/>
            <a:ext cx="9748838" cy="2215991"/>
          </a:xfrm>
          <a:prstGeom prst="rect">
            <a:avLst/>
          </a:prstGeom>
          <a:noFill/>
        </p:spPr>
        <p:txBody>
          <a:bodyPr wrap="square" rtlCol="0">
            <a:spAutoFit/>
          </a:bodyPr>
          <a:lstStyle/>
          <a:p>
            <a:pPr algn="ctr"/>
            <a:r>
              <a:rPr lang="en-US" altLang="zh-CN" sz="13800" dirty="0">
                <a:solidFill>
                  <a:schemeClr val="tx1">
                    <a:alpha val="3000"/>
                  </a:schemeClr>
                </a:solidFill>
                <a:latin typeface="Segoe UI" panose="020B0502040204020203" pitchFamily="34" charset="0"/>
                <a:ea typeface="微软雅黑" panose="020B0503020204020204" pitchFamily="34" charset="-122"/>
                <a:cs typeface="Segoe UI" panose="020B0502040204020203" pitchFamily="34" charset="0"/>
              </a:rPr>
              <a:t>PART FOUR</a:t>
            </a:r>
            <a:endParaRPr lang="zh-CN" altLang="en-US" sz="13800" dirty="0">
              <a:solidFill>
                <a:schemeClr val="tx1">
                  <a:alpha val="3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5" name="文本框 4"/>
          <p:cNvSpPr txBox="1"/>
          <p:nvPr/>
        </p:nvSpPr>
        <p:spPr>
          <a:xfrm>
            <a:off x="3651250" y="2992755"/>
            <a:ext cx="5021580" cy="1014730"/>
          </a:xfrm>
          <a:prstGeom prst="rect">
            <a:avLst/>
          </a:prstGeom>
          <a:noFill/>
        </p:spPr>
        <p:txBody>
          <a:bodyPr wrap="square" rtlCol="0">
            <a:spAutoFit/>
          </a:bodyPr>
          <a:lstStyle/>
          <a:p>
            <a:pPr algn="ctr"/>
            <a:r>
              <a:rPr lang="zh-CN" altLang="zh-CN" sz="6000" dirty="0">
                <a:solidFill>
                  <a:schemeClr val="bg2">
                    <a:lumMod val="10000"/>
                  </a:schemeClr>
                </a:solidFill>
                <a:latin typeface="思源黑体 CN Bold" panose="020B0800000000000000" pitchFamily="34" charset="-122"/>
                <a:ea typeface="思源黑体 CN Bold" panose="020B0800000000000000" pitchFamily="34" charset="-122"/>
              </a:rPr>
              <a:t>规划</a:t>
            </a:r>
          </a:p>
        </p:txBody>
      </p:sp>
    </p:spTree>
    <p:extLst>
      <p:ext uri="{BB962C8B-B14F-4D97-AF65-F5344CB8AC3E}">
        <p14:creationId xmlns:p14="http://schemas.microsoft.com/office/powerpoint/2010/main" val="3568718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630495" y="240030"/>
            <a:ext cx="2610409" cy="521970"/>
          </a:xfrm>
          <a:prstGeom prst="rect">
            <a:avLst/>
          </a:prstGeom>
          <a:noFill/>
        </p:spPr>
        <p:txBody>
          <a:bodyPr wrap="square" rtlCol="0">
            <a:spAutoFit/>
          </a:bodyPr>
          <a:lstStyle/>
          <a:p>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规划</a:t>
            </a: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116965" y="1298575"/>
            <a:ext cx="1554480" cy="368300"/>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一、性能优化</a:t>
            </a:r>
          </a:p>
        </p:txBody>
      </p:sp>
      <p:sp>
        <p:nvSpPr>
          <p:cNvPr id="3" name="文本框 2"/>
          <p:cNvSpPr txBox="1"/>
          <p:nvPr/>
        </p:nvSpPr>
        <p:spPr>
          <a:xfrm>
            <a:off x="1116965" y="2430780"/>
            <a:ext cx="1097280" cy="368300"/>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二、效率</a:t>
            </a:r>
          </a:p>
        </p:txBody>
      </p:sp>
      <p:sp>
        <p:nvSpPr>
          <p:cNvPr id="4" name="文本框 3"/>
          <p:cNvSpPr txBox="1"/>
          <p:nvPr/>
        </p:nvSpPr>
        <p:spPr>
          <a:xfrm>
            <a:off x="1116965" y="2917190"/>
            <a:ext cx="3840480" cy="368300"/>
          </a:xfrm>
          <a:prstGeom prst="rect">
            <a:avLst/>
          </a:prstGeom>
          <a:noFill/>
        </p:spPr>
        <p:txBody>
          <a:bodyPr wrap="none" rtlCol="0">
            <a:spAutoFit/>
          </a:bodyPr>
          <a:lstStyle/>
          <a:p>
            <a:pPr algn="l"/>
            <a:r>
              <a:rPr lang="zh-CN" altLang="en-US" dirty="0">
                <a:latin typeface="思源黑体 CN Medium" panose="020B0600000000000000" pitchFamily="34" charset="-122"/>
                <a:ea typeface="思源黑体 CN Medium" panose="020B0600000000000000" pitchFamily="34" charset="-122"/>
              </a:rPr>
              <a:t>三、项目多元化导致</a:t>
            </a:r>
            <a:r>
              <a:rPr lang="en-US" altLang="zh-CN" dirty="0">
                <a:latin typeface="思源黑体 CN Medium" panose="020B0600000000000000" pitchFamily="34" charset="-122"/>
                <a:ea typeface="思源黑体 CN Medium" panose="020B0600000000000000" pitchFamily="34" charset="-122"/>
              </a:rPr>
              <a:t>iframe</a:t>
            </a:r>
            <a:r>
              <a:rPr lang="zh-CN" altLang="en-US" dirty="0">
                <a:latin typeface="思源黑体 CN Medium" panose="020B0600000000000000" pitchFamily="34" charset="-122"/>
                <a:ea typeface="思源黑体 CN Medium" panose="020B0600000000000000" pitchFamily="34" charset="-122"/>
              </a:rPr>
              <a:t>嵌套问题</a:t>
            </a:r>
          </a:p>
        </p:txBody>
      </p:sp>
      <p:sp>
        <p:nvSpPr>
          <p:cNvPr id="5" name="文本框 4"/>
          <p:cNvSpPr txBox="1"/>
          <p:nvPr/>
        </p:nvSpPr>
        <p:spPr>
          <a:xfrm>
            <a:off x="1572260" y="1666875"/>
            <a:ext cx="3383280" cy="645160"/>
          </a:xfrm>
          <a:prstGeom prst="rect">
            <a:avLst/>
          </a:prstGeom>
          <a:noFill/>
        </p:spPr>
        <p:txBody>
          <a:bodyPr wrap="none" rtlCol="0">
            <a:spAutoFit/>
          </a:bodyPr>
          <a:lstStyle/>
          <a:p>
            <a:pPr algn="l"/>
            <a:r>
              <a:rPr lang="en-US" altLang="zh-CN" dirty="0">
                <a:latin typeface="思源黑体 CN Medium" panose="020B0600000000000000" pitchFamily="34" charset="-122"/>
                <a:ea typeface="思源黑体 CN Medium" panose="020B0600000000000000" pitchFamily="34" charset="-122"/>
              </a:rPr>
              <a:t>1.</a:t>
            </a:r>
            <a:r>
              <a:rPr lang="zh-CN" altLang="en-US" dirty="0">
                <a:latin typeface="思源黑体 CN Medium" panose="020B0600000000000000" pitchFamily="34" charset="-122"/>
                <a:ea typeface="思源黑体 CN Medium" panose="020B0600000000000000" pitchFamily="34" charset="-122"/>
              </a:rPr>
              <a:t>公共组件优化（文档和质量）</a:t>
            </a:r>
          </a:p>
          <a:p>
            <a:pPr algn="l"/>
            <a:r>
              <a:rPr lang="en-US" altLang="zh-CN" dirty="0">
                <a:latin typeface="思源黑体 CN Medium" panose="020B0600000000000000" pitchFamily="34" charset="-122"/>
                <a:ea typeface="思源黑体 CN Medium" panose="020B0600000000000000" pitchFamily="34" charset="-122"/>
              </a:rPr>
              <a:t>2.</a:t>
            </a:r>
            <a:r>
              <a:rPr lang="zh-CN" altLang="en-US" dirty="0">
                <a:latin typeface="思源黑体 CN Medium" panose="020B0600000000000000" pitchFamily="34" charset="-122"/>
                <a:ea typeface="思源黑体 CN Medium" panose="020B0600000000000000" pitchFamily="34" charset="-122"/>
              </a:rPr>
              <a:t>业务组件（重复</a:t>
            </a:r>
            <a:r>
              <a:rPr lang="en-US" altLang="zh-CN" dirty="0">
                <a:latin typeface="思源黑体 CN Medium" panose="020B0600000000000000" pitchFamily="34" charset="-122"/>
                <a:ea typeface="思源黑体 CN Medium" panose="020B0600000000000000" pitchFamily="34" charset="-122"/>
              </a:rPr>
              <a:t>render</a:t>
            </a:r>
            <a:r>
              <a:rPr lang="zh-CN" altLang="en-US" dirty="0">
                <a:latin typeface="思源黑体 CN Medium" panose="020B0600000000000000" pitchFamily="34" charset="-122"/>
                <a:ea typeface="思源黑体 CN Medium" panose="020B0600000000000000" pitchFamily="34" charset="-122"/>
              </a:rPr>
              <a:t>）</a:t>
            </a:r>
          </a:p>
        </p:txBody>
      </p:sp>
    </p:spTree>
    <p:extLst>
      <p:ext uri="{BB962C8B-B14F-4D97-AF65-F5344CB8AC3E}">
        <p14:creationId xmlns:p14="http://schemas.microsoft.com/office/powerpoint/2010/main" val="2885633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295BA96-AD6E-BB44-9E35-93E305FBE0D3}"/>
              </a:ext>
            </a:extLst>
          </p:cNvPr>
          <p:cNvSpPr txBox="1"/>
          <p:nvPr/>
        </p:nvSpPr>
        <p:spPr>
          <a:xfrm>
            <a:off x="630495" y="240030"/>
            <a:ext cx="2610409" cy="521970"/>
          </a:xfrm>
          <a:prstGeom prst="rect">
            <a:avLst/>
          </a:prstGeom>
          <a:noFill/>
        </p:spPr>
        <p:txBody>
          <a:bodyPr wrap="square" rtlCol="0">
            <a:spAutoFit/>
          </a:bodyPr>
          <a:lstStyle/>
          <a:p>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问题</a:t>
            </a:r>
            <a:r>
              <a:rPr lang="en-US" altLang="zh-CN" sz="2800" spc="140" dirty="0">
                <a:solidFill>
                  <a:schemeClr val="bg2">
                    <a:lumMod val="25000"/>
                  </a:schemeClr>
                </a:solidFill>
                <a:latin typeface="思源黑体 CN Heavy" panose="020B0A00000000000000" pitchFamily="34" charset="-122"/>
                <a:ea typeface="思源黑体 CN Heavy" panose="020B0A00000000000000" pitchFamily="34" charset="-122"/>
              </a:rPr>
              <a:t>&amp;</a:t>
            </a:r>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建议</a:t>
            </a:r>
          </a:p>
        </p:txBody>
      </p:sp>
      <p:sp>
        <p:nvSpPr>
          <p:cNvPr id="6" name="矩形 5">
            <a:extLst>
              <a:ext uri="{FF2B5EF4-FFF2-40B4-BE49-F238E27FC236}">
                <a16:creationId xmlns:a16="http://schemas.microsoft.com/office/drawing/2014/main" id="{7022D95B-E2FE-D04C-9613-251DA0F74321}"/>
              </a:ext>
            </a:extLst>
          </p:cNvPr>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7588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文本框 3"/>
          <p:cNvSpPr txBox="1"/>
          <p:nvPr/>
        </p:nvSpPr>
        <p:spPr>
          <a:xfrm>
            <a:off x="4207666" y="2926655"/>
            <a:ext cx="3776663" cy="769441"/>
          </a:xfrm>
          <a:prstGeom prst="rect">
            <a:avLst/>
          </a:prstGeom>
        </p:spPr>
        <p:txBody>
          <a:bodyPr wrap="square" rtlCol="0">
            <a:spAutoFit/>
          </a:bodyPr>
          <a:lstStyle/>
          <a:p>
            <a:pPr algn="ctr"/>
            <a:r>
              <a:rPr lang="zh-CN" altLang="en-US" sz="4400" spc="140" dirty="0">
                <a:solidFill>
                  <a:schemeClr val="bg2">
                    <a:lumMod val="10000"/>
                  </a:schemeClr>
                </a:solidFill>
                <a:latin typeface="思源黑体 CN Heavy" panose="020B0A00000000000000" pitchFamily="34" charset="-122"/>
                <a:ea typeface="思源黑体 CN Heavy" panose="020B0A00000000000000" pitchFamily="34" charset="-122"/>
              </a:rPr>
              <a:t>感谢您的观看</a:t>
            </a:r>
          </a:p>
        </p:txBody>
      </p:sp>
    </p:spTree>
    <p:extLst>
      <p:ext uri="{BB962C8B-B14F-4D97-AF65-F5344CB8AC3E}">
        <p14:creationId xmlns:p14="http://schemas.microsoft.com/office/powerpoint/2010/main" val="335708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223FD7-06C6-4845-B8B1-EC5306F8B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067" y="-313757"/>
            <a:ext cx="8441941" cy="7593031"/>
          </a:xfrm>
          <a:prstGeom prst="rect">
            <a:avLst/>
          </a:prstGeom>
        </p:spPr>
      </p:pic>
      <p:sp>
        <p:nvSpPr>
          <p:cNvPr id="9" name="标题 1">
            <a:extLst>
              <a:ext uri="{FF2B5EF4-FFF2-40B4-BE49-F238E27FC236}">
                <a16:creationId xmlns:a16="http://schemas.microsoft.com/office/drawing/2014/main" id="{42330F8D-2A44-D840-8911-6BF6FB335EAE}"/>
              </a:ext>
            </a:extLst>
          </p:cNvPr>
          <p:cNvSpPr>
            <a:spLocks noGrp="1"/>
          </p:cNvSpPr>
          <p:nvPr>
            <p:ph type="title"/>
          </p:nvPr>
        </p:nvSpPr>
        <p:spPr>
          <a:xfrm>
            <a:off x="961899" y="2958749"/>
            <a:ext cx="10219294" cy="940501"/>
          </a:xfrm>
        </p:spPr>
        <p:txBody>
          <a:bodyPr/>
          <a:lstStyle/>
          <a:p>
            <a:r>
              <a:rPr kumimoji="1" lang="en-US" altLang="zh-CN" dirty="0" err="1"/>
              <a:t>nuomi</a:t>
            </a:r>
            <a:endParaRPr kumimoji="1" lang="zh-CN" altLang="en-US" dirty="0"/>
          </a:p>
        </p:txBody>
      </p:sp>
    </p:spTree>
    <p:extLst>
      <p:ext uri="{BB962C8B-B14F-4D97-AF65-F5344CB8AC3E}">
        <p14:creationId xmlns:p14="http://schemas.microsoft.com/office/powerpoint/2010/main" val="1030340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836DAC-B0D6-B749-837E-8181AD134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043" y="2100438"/>
            <a:ext cx="8605913" cy="2657124"/>
          </a:xfrm>
          <a:prstGeom prst="rect">
            <a:avLst/>
          </a:prstGeom>
        </p:spPr>
      </p:pic>
    </p:spTree>
    <p:extLst>
      <p:ext uri="{BB962C8B-B14F-4D97-AF65-F5344CB8AC3E}">
        <p14:creationId xmlns:p14="http://schemas.microsoft.com/office/powerpoint/2010/main" val="341219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C799B-477D-AD45-B577-68A390828222}"/>
              </a:ext>
            </a:extLst>
          </p:cNvPr>
          <p:cNvSpPr>
            <a:spLocks noGrp="1"/>
          </p:cNvSpPr>
          <p:nvPr>
            <p:ph type="title"/>
          </p:nvPr>
        </p:nvSpPr>
        <p:spPr/>
        <p:txBody>
          <a:bodyPr/>
          <a:lstStyle/>
          <a:p>
            <a:r>
              <a:rPr kumimoji="1" lang="zh-CN" altLang="en-US" dirty="0"/>
              <a:t>为什么要重新开发路由？</a:t>
            </a:r>
          </a:p>
        </p:txBody>
      </p:sp>
      <p:sp>
        <p:nvSpPr>
          <p:cNvPr id="11" name="文本框 10">
            <a:extLst>
              <a:ext uri="{FF2B5EF4-FFF2-40B4-BE49-F238E27FC236}">
                <a16:creationId xmlns:a16="http://schemas.microsoft.com/office/drawing/2014/main" id="{AF861F0B-84A9-EA43-95E8-F31F0181C414}"/>
              </a:ext>
            </a:extLst>
          </p:cNvPr>
          <p:cNvSpPr txBox="1"/>
          <p:nvPr/>
        </p:nvSpPr>
        <p:spPr>
          <a:xfrm>
            <a:off x="1068779" y="2470066"/>
            <a:ext cx="10285021" cy="5416868"/>
          </a:xfrm>
          <a:prstGeom prst="rect">
            <a:avLst/>
          </a:prstGeom>
          <a:noFill/>
        </p:spPr>
        <p:txBody>
          <a:bodyPr wrap="square" rtlCol="0">
            <a:spAutoFit/>
          </a:bodyPr>
          <a:lstStyle/>
          <a:p>
            <a:pPr marL="342900" indent="-342900">
              <a:buFont typeface="+mj-lt"/>
              <a:buAutoNum type="arabicPeriod"/>
            </a:pPr>
            <a:r>
              <a:rPr kumimoji="1" lang="en-US" altLang="zh-CN" sz="2800" dirty="0"/>
              <a:t>React-Router</a:t>
            </a:r>
            <a:r>
              <a:rPr kumimoji="1" lang="zh-CN" altLang="en-US" sz="2800" dirty="0"/>
              <a:t> 不支持路由切换时缓存状态</a:t>
            </a:r>
            <a:endParaRPr kumimoji="1" lang="en-US" altLang="zh-CN" sz="2800" dirty="0"/>
          </a:p>
          <a:p>
            <a:pPr marL="514350" indent="-514350">
              <a:buFont typeface="+mj-lt"/>
              <a:buAutoNum type="arabicPeriod"/>
            </a:pPr>
            <a:endParaRPr kumimoji="1" lang="en-US" altLang="zh-CN" sz="2800" dirty="0"/>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r>
              <a:rPr kumimoji="1" lang="zh-CN" altLang="en-US" sz="2800" dirty="0"/>
              <a:t>社区路由缓存实现方案不成熟</a:t>
            </a:r>
            <a:endParaRPr kumimoji="1" lang="en-US" altLang="zh-CN" sz="2800" dirty="0"/>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r>
              <a:rPr kumimoji="1" lang="zh-CN" altLang="en-US" sz="2800" dirty="0"/>
              <a:t>参考 </a:t>
            </a:r>
            <a:r>
              <a:rPr kumimoji="1" lang="en-US" altLang="zh-CN" sz="2800" dirty="0"/>
              <a:t>Nui</a:t>
            </a:r>
            <a:r>
              <a:rPr kumimoji="1" lang="zh-CN" altLang="en-US" sz="2800" dirty="0"/>
              <a:t> 路由系统，封装为组件即可</a:t>
            </a:r>
            <a:endParaRPr kumimoji="1" lang="en-US" altLang="zh-CN" sz="2800" dirty="0"/>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108176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C799B-477D-AD45-B577-68A390828222}"/>
              </a:ext>
            </a:extLst>
          </p:cNvPr>
          <p:cNvSpPr>
            <a:spLocks noGrp="1"/>
          </p:cNvSpPr>
          <p:nvPr>
            <p:ph type="title"/>
          </p:nvPr>
        </p:nvSpPr>
        <p:spPr/>
        <p:txBody>
          <a:bodyPr/>
          <a:lstStyle/>
          <a:p>
            <a:r>
              <a:rPr kumimoji="1" lang="zh-CN" altLang="en-US" dirty="0"/>
              <a:t>路由缓存</a:t>
            </a:r>
          </a:p>
        </p:txBody>
      </p:sp>
      <p:sp>
        <p:nvSpPr>
          <p:cNvPr id="11" name="文本框 10">
            <a:extLst>
              <a:ext uri="{FF2B5EF4-FFF2-40B4-BE49-F238E27FC236}">
                <a16:creationId xmlns:a16="http://schemas.microsoft.com/office/drawing/2014/main" id="{AF861F0B-84A9-EA43-95E8-F31F0181C414}"/>
              </a:ext>
            </a:extLst>
          </p:cNvPr>
          <p:cNvSpPr txBox="1"/>
          <p:nvPr/>
        </p:nvSpPr>
        <p:spPr>
          <a:xfrm>
            <a:off x="1068779" y="1721933"/>
            <a:ext cx="10285021" cy="5909310"/>
          </a:xfrm>
          <a:prstGeom prst="rect">
            <a:avLst/>
          </a:prstGeom>
          <a:noFill/>
        </p:spPr>
        <p:txBody>
          <a:bodyPr wrap="square" rtlCol="0">
            <a:spAutoFit/>
          </a:bodyPr>
          <a:lstStyle/>
          <a:p>
            <a:r>
              <a:rPr kumimoji="1" lang="zh-CN" altLang="en-US" sz="2200" dirty="0">
                <a:latin typeface="思源黑体 CN Medium" panose="020B0600000000000000" pitchFamily="34" charset="-122"/>
                <a:ea typeface="思源黑体 CN Medium" panose="020B0600000000000000" pitchFamily="34" charset="-122"/>
              </a:rPr>
              <a:t>功能需求：</a:t>
            </a:r>
            <a:endParaRPr kumimoji="1" lang="en-US" altLang="zh-CN" sz="2200" dirty="0">
              <a:latin typeface="思源黑体 CN Medium" panose="020B0600000000000000" pitchFamily="34" charset="-122"/>
              <a:ea typeface="思源黑体 CN Medium" panose="020B0600000000000000" pitchFamily="34" charset="-122"/>
            </a:endParaRPr>
          </a:p>
          <a:p>
            <a:endParaRPr kumimoji="1" lang="en-US" altLang="zh-CN" sz="2200" dirty="0">
              <a:latin typeface="思源黑体 CN Medium" panose="020B0600000000000000" pitchFamily="34" charset="-122"/>
              <a:ea typeface="思源黑体 CN Medium" panose="020B0600000000000000" pitchFamily="34" charset="-122"/>
            </a:endParaRPr>
          </a:p>
          <a:p>
            <a:r>
              <a:rPr kumimoji="1" lang="en-US" altLang="zh-CN" sz="2200" dirty="0">
                <a:latin typeface="思源黑体 CN Medium" panose="020B0600000000000000" pitchFamily="34" charset="-122"/>
                <a:ea typeface="思源黑体 CN Medium" panose="020B0600000000000000" pitchFamily="34" charset="-122"/>
              </a:rPr>
              <a:t>	</a:t>
            </a:r>
            <a:r>
              <a:rPr kumimoji="1" lang="zh-CN" altLang="en-US" sz="2200" dirty="0">
                <a:latin typeface="思源黑体 CN Medium" panose="020B0600000000000000" pitchFamily="34" charset="-122"/>
                <a:ea typeface="思源黑体 CN Medium" panose="020B0600000000000000" pitchFamily="34" charset="-122"/>
              </a:rPr>
              <a:t>路由切换到已经打开过的模块时保留上次打开时页面的历史数据和状态（如滚动条位置、输入框内容等）</a:t>
            </a:r>
            <a:endParaRPr kumimoji="1" lang="en-US" altLang="zh-CN" sz="2200"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dirty="0">
              <a:latin typeface="思源黑体 CN Medium" panose="020B0600000000000000" pitchFamily="34" charset="-122"/>
              <a:ea typeface="思源黑体 CN Medium" panose="020B0600000000000000" pitchFamily="34" charset="-122"/>
            </a:endParaRPr>
          </a:p>
          <a:p>
            <a:r>
              <a:rPr kumimoji="1" lang="en-US" altLang="zh-CN" sz="2200" dirty="0" err="1">
                <a:latin typeface="思源黑体 CN Medium" panose="020B0600000000000000" pitchFamily="34" charset="-122"/>
                <a:ea typeface="思源黑体 CN Medium" panose="020B0600000000000000" pitchFamily="34" charset="-122"/>
              </a:rPr>
              <a:t>Vue</a:t>
            </a:r>
            <a:r>
              <a:rPr kumimoji="1" lang="zh-CN" altLang="en-US" sz="2200" dirty="0">
                <a:latin typeface="思源黑体 CN Medium" panose="020B0600000000000000" pitchFamily="34" charset="-122"/>
                <a:ea typeface="思源黑体 CN Medium" panose="020B0600000000000000" pitchFamily="34" charset="-122"/>
              </a:rPr>
              <a:t> 实现：</a:t>
            </a:r>
            <a:r>
              <a:rPr kumimoji="1" lang="en-US" altLang="zh-CN" sz="2200" dirty="0">
                <a:latin typeface="思源黑体 CN Medium" panose="020B0600000000000000" pitchFamily="34" charset="-122"/>
                <a:ea typeface="思源黑体 CN Medium" panose="020B0600000000000000" pitchFamily="34" charset="-122"/>
              </a:rPr>
              <a:t>keep-alive</a:t>
            </a:r>
          </a:p>
          <a:p>
            <a:endParaRPr kumimoji="1" lang="en-US" altLang="zh-CN" dirty="0">
              <a:latin typeface="思源黑体 CN Medium" panose="020B0600000000000000" pitchFamily="34" charset="-122"/>
              <a:ea typeface="思源黑体 CN Medium" panose="020B0600000000000000" pitchFamily="34" charset="-122"/>
            </a:endParaRPr>
          </a:p>
          <a:p>
            <a:endParaRPr kumimoji="1" lang="en-US" altLang="zh-CN" sz="2800" dirty="0"/>
          </a:p>
          <a:p>
            <a:r>
              <a:rPr kumimoji="1" lang="en-US" altLang="zh-CN" sz="2200" dirty="0">
                <a:latin typeface="思源黑体 CN Medium" panose="020B0600000000000000" pitchFamily="34" charset="-122"/>
                <a:ea typeface="思源黑体 CN Medium" panose="020B0600000000000000" pitchFamily="34" charset="-122"/>
              </a:rPr>
              <a:t>React-router</a:t>
            </a:r>
            <a:r>
              <a:rPr kumimoji="1" lang="zh-CN" altLang="en-US" sz="2200" dirty="0">
                <a:latin typeface="思源黑体 CN Medium" panose="020B0600000000000000" pitchFamily="34" charset="-122"/>
                <a:ea typeface="思源黑体 CN Medium" panose="020B0600000000000000" pitchFamily="34" charset="-122"/>
              </a:rPr>
              <a:t>？  </a:t>
            </a:r>
            <a:endParaRPr kumimoji="1" lang="en-US" altLang="zh-CN" sz="2200" dirty="0">
              <a:latin typeface="思源黑体 CN Medium" panose="020B0600000000000000" pitchFamily="34" charset="-122"/>
              <a:ea typeface="思源黑体 CN Medium" panose="020B0600000000000000" pitchFamily="34" charset="-122"/>
            </a:endParaRPr>
          </a:p>
          <a:p>
            <a:endParaRPr kumimoji="1" lang="en-US" altLang="zh-CN" sz="2200" dirty="0">
              <a:latin typeface="思源黑体 CN Medium" panose="020B0600000000000000" pitchFamily="34" charset="-122"/>
              <a:ea typeface="思源黑体 CN Medium" panose="020B0600000000000000" pitchFamily="34" charset="-122"/>
            </a:endParaRPr>
          </a:p>
          <a:p>
            <a:r>
              <a:rPr kumimoji="1" lang="en-US" altLang="zh-CN" sz="2200" dirty="0">
                <a:latin typeface="思源黑体 CN Medium" panose="020B0600000000000000" pitchFamily="34" charset="-122"/>
                <a:ea typeface="思源黑体 CN Medium" panose="020B0600000000000000" pitchFamily="34" charset="-122"/>
              </a:rPr>
              <a:t>	</a:t>
            </a:r>
            <a:r>
              <a:rPr kumimoji="1" lang="zh-CN" altLang="en-US" sz="2200" dirty="0">
                <a:latin typeface="思源黑体 CN Medium" panose="020B0600000000000000" pitchFamily="34" charset="-122"/>
                <a:ea typeface="思源黑体 CN Medium" panose="020B0600000000000000" pitchFamily="34" charset="-122"/>
              </a:rPr>
              <a:t>路由切换会卸载对应组件，官方表示不会实现类似功能</a:t>
            </a:r>
            <a:endParaRPr kumimoji="1" lang="en-US" altLang="zh-CN" sz="2200" dirty="0">
              <a:latin typeface="思源黑体 CN Medium" panose="020B0600000000000000" pitchFamily="34" charset="-122"/>
              <a:ea typeface="思源黑体 CN Medium" panose="020B0600000000000000" pitchFamily="34" charset="-122"/>
            </a:endParaRPr>
          </a:p>
          <a:p>
            <a:endParaRPr kumimoji="1" lang="en-US" altLang="zh-CN" sz="2200" dirty="0">
              <a:latin typeface="思源黑体 CN Medium" panose="020B0600000000000000" pitchFamily="34" charset="-122"/>
              <a:ea typeface="思源黑体 CN Medium" panose="020B0600000000000000" pitchFamily="34" charset="-122"/>
            </a:endParaRPr>
          </a:p>
          <a:p>
            <a:r>
              <a:rPr kumimoji="1" lang="en-US" altLang="zh-CN" sz="2200" dirty="0">
                <a:latin typeface="思源黑体 CN Medium" panose="020B0600000000000000" pitchFamily="34" charset="-122"/>
                <a:ea typeface="思源黑体 CN Medium" panose="020B0600000000000000" pitchFamily="34" charset="-122"/>
              </a:rPr>
              <a:t>	</a:t>
            </a:r>
            <a:r>
              <a:rPr lang="en" altLang="zh-CN" sz="2000" dirty="0">
                <a:hlinkClick r:id="rId2"/>
              </a:rPr>
              <a:t>https://github.com/facebook/react/issues/12039</a:t>
            </a:r>
            <a:endParaRPr kumimoji="1" lang="en-US" altLang="zh-CN" sz="2000" dirty="0">
              <a:latin typeface="思源黑体 CN Medium" panose="020B0600000000000000" pitchFamily="34" charset="-122"/>
              <a:ea typeface="思源黑体 CN Medium" panose="020B0600000000000000" pitchFamily="34" charset="-122"/>
            </a:endParaRPr>
          </a:p>
          <a:p>
            <a:endParaRPr kumimoji="1" lang="en-US" altLang="zh-CN" sz="2200" dirty="0">
              <a:latin typeface="思源黑体 CN Medium" panose="020B0600000000000000" pitchFamily="34" charset="-122"/>
              <a:ea typeface="思源黑体 CN Medium" panose="020B0600000000000000" pitchFamily="34" charset="-122"/>
            </a:endParaRPr>
          </a:p>
          <a:p>
            <a:endParaRPr kumimoji="1" lang="en-US" altLang="zh-CN" dirty="0">
              <a:latin typeface="思源黑体 CN Medium" panose="020B0600000000000000" pitchFamily="34" charset="-122"/>
              <a:ea typeface="思源黑体 CN Medium" panose="020B0600000000000000" pitchFamily="34" charset="-122"/>
            </a:endParaRPr>
          </a:p>
          <a:p>
            <a:pPr lvl="1"/>
            <a:endParaRPr kumimoji="1" lang="en-US" altLang="zh-CN"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408594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FACEB-1F65-6A4B-9883-7104238686C1}"/>
              </a:ext>
            </a:extLst>
          </p:cNvPr>
          <p:cNvSpPr>
            <a:spLocks noGrp="1"/>
          </p:cNvSpPr>
          <p:nvPr>
            <p:ph type="title"/>
          </p:nvPr>
        </p:nvSpPr>
        <p:spPr/>
        <p:txBody>
          <a:bodyPr/>
          <a:lstStyle/>
          <a:p>
            <a:r>
              <a:rPr kumimoji="1" lang="zh-CN" altLang="en-US" dirty="0"/>
              <a:t>路由缓存实现方案</a:t>
            </a:r>
          </a:p>
        </p:txBody>
      </p:sp>
      <p:sp>
        <p:nvSpPr>
          <p:cNvPr id="3" name="内容占位符 2">
            <a:extLst>
              <a:ext uri="{FF2B5EF4-FFF2-40B4-BE49-F238E27FC236}">
                <a16:creationId xmlns:a16="http://schemas.microsoft.com/office/drawing/2014/main" id="{863EA25A-0E0D-6046-85F9-2B07CA448533}"/>
              </a:ext>
            </a:extLst>
          </p:cNvPr>
          <p:cNvSpPr>
            <a:spLocks noGrp="1"/>
          </p:cNvSpPr>
          <p:nvPr>
            <p:ph sz="half" idx="1"/>
          </p:nvPr>
        </p:nvSpPr>
        <p:spPr>
          <a:xfrm>
            <a:off x="838199" y="1825625"/>
            <a:ext cx="10645239" cy="4351338"/>
          </a:xfrm>
        </p:spPr>
        <p:txBody>
          <a:bodyPr>
            <a:normAutofit/>
          </a:bodyPr>
          <a:lstStyle/>
          <a:p>
            <a:pPr marL="457200" indent="-457200">
              <a:buFont typeface="+mj-lt"/>
              <a:buAutoNum type="arabicPeriod"/>
            </a:pPr>
            <a:r>
              <a:rPr kumimoji="1" lang="en-US" altLang="zh-CN" sz="2200" dirty="0">
                <a:latin typeface="思源黑体 CN Medium" panose="020B0600000000000000" pitchFamily="34" charset="-122"/>
                <a:ea typeface="思源黑体 CN Medium" panose="020B0600000000000000" pitchFamily="34" charset="-122"/>
              </a:rPr>
              <a:t>Store</a:t>
            </a:r>
            <a:r>
              <a:rPr kumimoji="1" lang="zh-CN" altLang="en-US" sz="2200" dirty="0">
                <a:latin typeface="思源黑体 CN Medium" panose="020B0600000000000000" pitchFamily="34" charset="-122"/>
                <a:ea typeface="思源黑体 CN Medium" panose="020B0600000000000000" pitchFamily="34" charset="-122"/>
              </a:rPr>
              <a:t> 缓存模块数据，路由返回时恢复状态</a:t>
            </a:r>
            <a:endParaRPr kumimoji="1" lang="en-US" altLang="zh-CN" sz="2200" dirty="0">
              <a:latin typeface="思源黑体 CN Medium" panose="020B0600000000000000" pitchFamily="34" charset="-122"/>
              <a:ea typeface="思源黑体 CN Medium" panose="020B0600000000000000" pitchFamily="34" charset="-122"/>
            </a:endParaRPr>
          </a:p>
          <a:p>
            <a:pPr marL="457200" indent="-457200">
              <a:buFont typeface="+mj-lt"/>
              <a:buAutoNum type="arabicPeriod"/>
            </a:pPr>
            <a:endParaRPr kumimoji="1" lang="en-US" altLang="zh-CN" sz="2200" dirty="0">
              <a:latin typeface="思源黑体 CN Medium" panose="020B0600000000000000" pitchFamily="34" charset="-122"/>
              <a:ea typeface="思源黑体 CN Medium" panose="020B0600000000000000" pitchFamily="34" charset="-122"/>
            </a:endParaRPr>
          </a:p>
          <a:p>
            <a:pPr marL="457200" indent="-457200">
              <a:buFont typeface="+mj-lt"/>
              <a:buAutoNum type="arabicPeriod"/>
            </a:pPr>
            <a:r>
              <a:rPr kumimoji="1" lang="zh-CN" altLang="en-US" sz="2200" dirty="0">
                <a:latin typeface="思源黑体 CN Medium" panose="020B0600000000000000" pitchFamily="34" charset="-122"/>
                <a:ea typeface="思源黑体 CN Medium" panose="020B0600000000000000" pitchFamily="34" charset="-122"/>
              </a:rPr>
              <a:t>重新开发路由库，路由修改时不删除组件，只是隐藏（</a:t>
            </a:r>
            <a:r>
              <a:rPr kumimoji="1" lang="en-US" altLang="zh-CN" sz="2200" dirty="0">
                <a:latin typeface="思源黑体 CN Medium" panose="020B0600000000000000" pitchFamily="34" charset="-122"/>
                <a:ea typeface="思源黑体 CN Medium" panose="020B0600000000000000" pitchFamily="34" charset="-122"/>
              </a:rPr>
              <a:t>display:</a:t>
            </a:r>
            <a:r>
              <a:rPr kumimoji="1" lang="zh-CN" altLang="en-US" sz="2200" dirty="0">
                <a:latin typeface="思源黑体 CN Medium" panose="020B0600000000000000" pitchFamily="34" charset="-122"/>
                <a:ea typeface="思源黑体 CN Medium" panose="020B0600000000000000" pitchFamily="34" charset="-122"/>
              </a:rPr>
              <a:t> </a:t>
            </a:r>
            <a:r>
              <a:rPr kumimoji="1" lang="en-US" altLang="zh-CN" sz="2200" dirty="0">
                <a:latin typeface="思源黑体 CN Medium" panose="020B0600000000000000" pitchFamily="34" charset="-122"/>
                <a:ea typeface="思源黑体 CN Medium" panose="020B0600000000000000" pitchFamily="34" charset="-122"/>
              </a:rPr>
              <a:t>none)</a:t>
            </a:r>
          </a:p>
          <a:p>
            <a:pPr marL="342900" indent="-342900">
              <a:buFont typeface="+mj-lt"/>
              <a:buAutoNum type="arabicPeriod"/>
            </a:pPr>
            <a:endParaRPr kumimoji="1" lang="en-US" altLang="zh-CN" sz="1800" dirty="0">
              <a:latin typeface="思源黑体 CN Medium" panose="020B0600000000000000" pitchFamily="34" charset="-122"/>
              <a:ea typeface="思源黑体 CN Medium" panose="020B0600000000000000" pitchFamily="34" charset="-122"/>
            </a:endParaRPr>
          </a:p>
          <a:p>
            <a:pPr marL="457200" lvl="1" indent="0">
              <a:buNone/>
            </a:pPr>
            <a:r>
              <a:rPr kumimoji="1" lang="en" altLang="zh-CN" sz="1800" dirty="0">
                <a:latin typeface="思源黑体 CN Medium" panose="020B0600000000000000" pitchFamily="34" charset="-122"/>
                <a:ea typeface="思源黑体 CN Medium" panose="020B0600000000000000" pitchFamily="34" charset="-122"/>
                <a:hlinkClick r:id="rId2">
                  <a:extLst>
                    <a:ext uri="{A12FA001-AC4F-418D-AE19-62706E023703}">
                      <ahyp:hlinkClr xmlns:ahyp="http://schemas.microsoft.com/office/drawing/2018/hyperlinkcolor" val="tx"/>
                    </a:ext>
                  </a:extLst>
                </a:hlinkClick>
              </a:rPr>
              <a:t>https://github.com/fi3ework/react-live-route</a:t>
            </a:r>
            <a:endParaRPr kumimoji="1" lang="en" altLang="zh-CN" sz="1800" dirty="0">
              <a:latin typeface="思源黑体 CN Medium" panose="020B0600000000000000" pitchFamily="34" charset="-122"/>
              <a:ea typeface="思源黑体 CN Medium" panose="020B0600000000000000" pitchFamily="34" charset="-122"/>
            </a:endParaRPr>
          </a:p>
          <a:p>
            <a:pPr marL="457200" lvl="1" indent="0">
              <a:buNone/>
            </a:pPr>
            <a:r>
              <a:rPr kumimoji="1" lang="en" altLang="zh-CN" sz="1800" dirty="0">
                <a:latin typeface="思源黑体 CN Medium" panose="020B0600000000000000" pitchFamily="34" charset="-122"/>
                <a:ea typeface="思源黑体 CN Medium" panose="020B0600000000000000" pitchFamily="34" charset="-122"/>
                <a:hlinkClick r:id="rId3">
                  <a:extLst>
                    <a:ext uri="{A12FA001-AC4F-418D-AE19-62706E023703}">
                      <ahyp:hlinkClr xmlns:ahyp="http://schemas.microsoft.com/office/drawing/2018/hyperlinkcolor" val="tx"/>
                    </a:ext>
                  </a:extLst>
                </a:hlinkClick>
              </a:rPr>
              <a:t>https://github.com/vifird/react-keeper</a:t>
            </a:r>
            <a:r>
              <a:rPr kumimoji="1" lang="zh-CN" altLang="en-US" sz="1800" dirty="0">
                <a:latin typeface="思源黑体 CN Medium" panose="020B0600000000000000" pitchFamily="34" charset="-122"/>
                <a:ea typeface="思源黑体 CN Medium" panose="020B0600000000000000" pitchFamily="34" charset="-122"/>
              </a:rPr>
              <a:t> </a:t>
            </a:r>
            <a:endParaRPr kumimoji="1" lang="en" altLang="zh-CN" sz="1800" dirty="0">
              <a:latin typeface="思源黑体 CN Medium" panose="020B0600000000000000" pitchFamily="34" charset="-122"/>
              <a:ea typeface="思源黑体 CN Medium" panose="020B0600000000000000" pitchFamily="34" charset="-122"/>
            </a:endParaRPr>
          </a:p>
          <a:p>
            <a:pPr marL="342900" indent="-342900">
              <a:buFont typeface="+mj-lt"/>
              <a:buAutoNum type="arabicPeriod"/>
            </a:pPr>
            <a:endParaRPr kumimoji="1" lang="en-US" altLang="zh-CN" sz="1800" dirty="0">
              <a:latin typeface="思源黑体 CN Medium" panose="020B0600000000000000" pitchFamily="34" charset="-122"/>
              <a:ea typeface="思源黑体 CN Medium" panose="020B0600000000000000" pitchFamily="34" charset="-122"/>
            </a:endParaRPr>
          </a:p>
          <a:p>
            <a:pPr marL="457200" indent="-457200">
              <a:buFont typeface="+mj-lt"/>
              <a:buAutoNum type="arabicPeriod"/>
            </a:pPr>
            <a:r>
              <a:rPr kumimoji="1" lang="zh-CN" altLang="en-US" sz="2200" dirty="0">
                <a:latin typeface="思源黑体 CN Medium" panose="020B0600000000000000" pitchFamily="34" charset="-122"/>
                <a:ea typeface="思源黑体 CN Medium" panose="020B0600000000000000" pitchFamily="34" charset="-122"/>
              </a:rPr>
              <a:t>基于 </a:t>
            </a:r>
            <a:r>
              <a:rPr kumimoji="1" lang="en-US" altLang="zh-CN" sz="2200" dirty="0">
                <a:latin typeface="思源黑体 CN Medium" panose="020B0600000000000000" pitchFamily="34" charset="-122"/>
                <a:ea typeface="思源黑体 CN Medium" panose="020B0600000000000000" pitchFamily="34" charset="-122"/>
              </a:rPr>
              <a:t>React</a:t>
            </a:r>
            <a:r>
              <a:rPr kumimoji="1" lang="zh-CN" altLang="en-US" sz="2200" dirty="0">
                <a:latin typeface="思源黑体 CN Medium" panose="020B0600000000000000" pitchFamily="34" charset="-122"/>
                <a:ea typeface="思源黑体 CN Medium" panose="020B0600000000000000" pitchFamily="34" charset="-122"/>
              </a:rPr>
              <a:t> </a:t>
            </a:r>
            <a:r>
              <a:rPr kumimoji="1" lang="en-US" altLang="zh-CN" sz="2200" dirty="0">
                <a:latin typeface="思源黑体 CN Medium" panose="020B0600000000000000" pitchFamily="34" charset="-122"/>
                <a:ea typeface="思源黑体 CN Medium" panose="020B0600000000000000" pitchFamily="34" charset="-122"/>
              </a:rPr>
              <a:t>Router</a:t>
            </a:r>
            <a:r>
              <a:rPr kumimoji="1" lang="zh-CN" altLang="en-US" sz="2200" dirty="0">
                <a:latin typeface="思源黑体 CN Medium" panose="020B0600000000000000" pitchFamily="34" charset="-122"/>
                <a:ea typeface="思源黑体 CN Medium" panose="020B0600000000000000" pitchFamily="34" charset="-122"/>
              </a:rPr>
              <a:t> 缓存组件并渲染到 </a:t>
            </a:r>
            <a:r>
              <a:rPr kumimoji="1" lang="en-US" altLang="zh-CN" sz="2200" dirty="0">
                <a:latin typeface="思源黑体 CN Medium" panose="020B0600000000000000" pitchFamily="34" charset="-122"/>
                <a:ea typeface="思源黑体 CN Medium" panose="020B0600000000000000" pitchFamily="34" charset="-122"/>
              </a:rPr>
              <a:t>&lt;</a:t>
            </a:r>
            <a:r>
              <a:rPr kumimoji="1" lang="en" altLang="zh-CN" sz="2200" dirty="0">
                <a:latin typeface="思源黑体 CN Medium" panose="020B0600000000000000" pitchFamily="34" charset="-122"/>
                <a:ea typeface="思源黑体 CN Medium" panose="020B0600000000000000" pitchFamily="34" charset="-122"/>
              </a:rPr>
              <a:t>Route /&gt; </a:t>
            </a:r>
            <a:r>
              <a:rPr kumimoji="1" lang="zh-CN" altLang="en-US" sz="2200" dirty="0">
                <a:latin typeface="思源黑体 CN Medium" panose="020B0600000000000000" pitchFamily="34" charset="-122"/>
                <a:ea typeface="思源黑体 CN Medium" panose="020B0600000000000000" pitchFamily="34" charset="-122"/>
              </a:rPr>
              <a:t>外部，类似 </a:t>
            </a:r>
            <a:r>
              <a:rPr kumimoji="1" lang="en-US" altLang="zh-CN" sz="2200" dirty="0" err="1">
                <a:latin typeface="思源黑体 CN Medium" panose="020B0600000000000000" pitchFamily="34" charset="-122"/>
                <a:ea typeface="思源黑体 CN Medium" panose="020B0600000000000000" pitchFamily="34" charset="-122"/>
              </a:rPr>
              <a:t>Vue</a:t>
            </a:r>
            <a:r>
              <a:rPr kumimoji="1" lang="zh-CN" altLang="en-US" sz="2200" dirty="0">
                <a:latin typeface="思源黑体 CN Medium" panose="020B0600000000000000" pitchFamily="34" charset="-122"/>
                <a:ea typeface="思源黑体 CN Medium" panose="020B0600000000000000" pitchFamily="34" charset="-122"/>
              </a:rPr>
              <a:t> </a:t>
            </a:r>
            <a:r>
              <a:rPr kumimoji="1" lang="en-US" altLang="zh-CN" sz="2200" dirty="0">
                <a:latin typeface="思源黑体 CN Medium" panose="020B0600000000000000" pitchFamily="34" charset="-122"/>
                <a:ea typeface="思源黑体 CN Medium" panose="020B0600000000000000" pitchFamily="34" charset="-122"/>
              </a:rPr>
              <a:t>&lt;keep-alive</a:t>
            </a:r>
            <a:r>
              <a:rPr kumimoji="1" lang="zh-CN" altLang="en-US" sz="2200" dirty="0">
                <a:latin typeface="思源黑体 CN Medium" panose="020B0600000000000000" pitchFamily="34" charset="-122"/>
                <a:ea typeface="思源黑体 CN Medium" panose="020B0600000000000000" pitchFamily="34" charset="-122"/>
              </a:rPr>
              <a:t> </a:t>
            </a:r>
            <a:r>
              <a:rPr kumimoji="1" lang="en-US" altLang="zh-CN" sz="2200" dirty="0">
                <a:latin typeface="思源黑体 CN Medium" panose="020B0600000000000000" pitchFamily="34" charset="-122"/>
                <a:ea typeface="思源黑体 CN Medium" panose="020B0600000000000000" pitchFamily="34" charset="-122"/>
              </a:rPr>
              <a:t>/&gt;</a:t>
            </a:r>
          </a:p>
          <a:p>
            <a:pPr marL="342900" indent="-342900">
              <a:buFont typeface="+mj-lt"/>
              <a:buAutoNum type="arabicPeriod"/>
            </a:pPr>
            <a:endParaRPr kumimoji="1" lang="en-US" altLang="zh-CN" sz="1800" dirty="0">
              <a:latin typeface="思源黑体 CN Medium" panose="020B0600000000000000" pitchFamily="34" charset="-122"/>
              <a:ea typeface="思源黑体 CN Medium" panose="020B0600000000000000" pitchFamily="34" charset="-122"/>
            </a:endParaRPr>
          </a:p>
          <a:p>
            <a:pPr marL="800100" lvl="1" indent="-342900">
              <a:buFont typeface="+mj-lt"/>
              <a:buAutoNum type="arabicPeriod"/>
            </a:pPr>
            <a:r>
              <a:rPr kumimoji="1" lang="en" altLang="zh-CN" sz="1800" dirty="0">
                <a:latin typeface="思源黑体 CN Medium" panose="020B0600000000000000" pitchFamily="34" charset="-122"/>
                <a:ea typeface="思源黑体 CN Medium" panose="020B0600000000000000" pitchFamily="34" charset="-122"/>
                <a:hlinkClick r:id="rId4">
                  <a:extLst>
                    <a:ext uri="{A12FA001-AC4F-418D-AE19-62706E023703}">
                      <ahyp:hlinkClr xmlns:ahyp="http://schemas.microsoft.com/office/drawing/2018/hyperlinkcolor" val="tx"/>
                    </a:ext>
                  </a:extLst>
                </a:hlinkClick>
              </a:rPr>
              <a:t>https://github.com/CJY0208/react-router-cache-route</a:t>
            </a:r>
            <a:endParaRPr kumimoji="1" lang="en" altLang="zh-CN" sz="1800" dirty="0">
              <a:latin typeface="思源黑体 CN Medium" panose="020B0600000000000000" pitchFamily="34" charset="-122"/>
              <a:ea typeface="思源黑体 CN Medium" panose="020B0600000000000000" pitchFamily="34" charset="-122"/>
            </a:endParaRPr>
          </a:p>
          <a:p>
            <a:pPr marL="800100" lvl="1" indent="-342900">
              <a:buFont typeface="+mj-lt"/>
              <a:buAutoNum type="arabicPeriod"/>
            </a:pPr>
            <a:r>
              <a:rPr kumimoji="1" lang="en" altLang="zh-CN" sz="1800" dirty="0">
                <a:latin typeface="思源黑体 CN Medium" panose="020B0600000000000000" pitchFamily="34" charset="-122"/>
                <a:ea typeface="思源黑体 CN Medium" panose="020B0600000000000000" pitchFamily="34" charset="-122"/>
                <a:hlinkClick r:id="rId5">
                  <a:extLst>
                    <a:ext uri="{A12FA001-AC4F-418D-AE19-62706E023703}">
                      <ahyp:hlinkClr xmlns:ahyp="http://schemas.microsoft.com/office/drawing/2018/hyperlinkcolor" val="tx"/>
                    </a:ext>
                  </a:extLst>
                </a:hlinkClick>
              </a:rPr>
              <a:t>https://github.com/StructureBuilder/react-keep-alive</a:t>
            </a:r>
            <a:endParaRPr kumimoji="1" lang="en" altLang="zh-CN" sz="1800"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33973525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smtClean="0">
            <a:latin typeface="思源黑体 CN Medium" panose="020B0600000000000000" pitchFamily="34" charset="-122"/>
            <a:ea typeface="思源黑体 CN Medium" panose="020B06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2526</TotalTime>
  <Words>904</Words>
  <Application>Microsoft Macintosh PowerPoint</Application>
  <PresentationFormat>宽屏</PresentationFormat>
  <Paragraphs>270</Paragraphs>
  <Slides>43</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等线</vt:lpstr>
      <vt:lpstr>思源黑体 CN Medium</vt:lpstr>
      <vt:lpstr>思源黑体 CN Bold</vt:lpstr>
      <vt:lpstr>Arial</vt:lpstr>
      <vt:lpstr>Segoe UI</vt:lpstr>
      <vt:lpstr>等线 Light</vt:lpstr>
      <vt:lpstr>思源黑体 CN Heavy</vt:lpstr>
      <vt:lpstr>Office 主题​​</vt:lpstr>
      <vt:lpstr>PowerPoint 演示文稿</vt:lpstr>
      <vt:lpstr>PowerPoint 演示文稿</vt:lpstr>
      <vt:lpstr>PowerPoint 演示文稿</vt:lpstr>
      <vt:lpstr>PowerPoint 演示文稿</vt:lpstr>
      <vt:lpstr>nuomi</vt:lpstr>
      <vt:lpstr>PowerPoint 演示文稿</vt:lpstr>
      <vt:lpstr>为什么要重新开发路由？</vt:lpstr>
      <vt:lpstr>路由缓存</vt:lpstr>
      <vt:lpstr>路由缓存实现方案</vt:lpstr>
      <vt:lpstr>Redux 数据流</vt:lpstr>
      <vt:lpstr>PowerPoint 演示文稿</vt:lpstr>
      <vt:lpstr>PowerPoint 演示文稿</vt:lpstr>
      <vt:lpstr>为什么不用原生 Redux</vt:lpstr>
      <vt:lpstr>Redux 封装简化</vt:lpstr>
      <vt:lpstr>为什么不是 DvaJS</vt:lpstr>
      <vt:lpstr>Saga vs async await</vt:lpstr>
      <vt:lpstr>更强大的 saga</vt:lpstr>
      <vt:lpstr>Nuomi redux</vt:lpstr>
      <vt:lpstr>PowerPoint 演示文稿</vt:lpstr>
      <vt:lpstr>进一步简化</vt:lpstr>
      <vt:lpstr>实现原理</vt:lpstr>
      <vt:lpstr>目录结构</vt:lpstr>
      <vt:lpstr>社区优秀 redux 封装案例</vt:lpstr>
      <vt:lpstr>问题&amp;建议</vt:lpstr>
      <vt:lpstr>请求封装</vt:lpstr>
      <vt:lpstr>PowerPoint 演示文稿</vt:lpstr>
      <vt:lpstr>PowerPoint 演示文稿</vt:lpstr>
      <vt:lpstr>PowerPoint 演示文稿</vt:lpstr>
      <vt:lpstr>请求函数小结</vt:lpstr>
      <vt:lpstr>react-css-modules</vt:lpstr>
      <vt:lpstr>PowerPoint 演示文稿</vt:lpstr>
      <vt:lpstr>PowerPoint 演示文稿</vt:lpstr>
      <vt:lpstr>有关技术选型</vt:lpstr>
      <vt:lpstr>问题&amp;建议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User</cp:lastModifiedBy>
  <cp:revision>68</cp:revision>
  <dcterms:created xsi:type="dcterms:W3CDTF">2019-11-14T11:53:05Z</dcterms:created>
  <dcterms:modified xsi:type="dcterms:W3CDTF">2019-12-23T06:13:48Z</dcterms:modified>
</cp:coreProperties>
</file>